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1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2" r:id="rId6"/>
    <p:sldMasterId id="2147483734" r:id="rId7"/>
    <p:sldMasterId id="2147483742" r:id="rId8"/>
    <p:sldMasterId id="2147483750" r:id="rId9"/>
    <p:sldMasterId id="2147483756" r:id="rId10"/>
    <p:sldMasterId id="2147483812" r:id="rId11"/>
    <p:sldMasterId id="2147483826" r:id="rId12"/>
    <p:sldMasterId id="2147483841" r:id="rId13"/>
    <p:sldMasterId id="2147483853" r:id="rId14"/>
  </p:sldMasterIdLst>
  <p:notesMasterIdLst>
    <p:notesMasterId r:id="rId87"/>
  </p:notesMasterIdLst>
  <p:sldIdLst>
    <p:sldId id="541" r:id="rId15"/>
    <p:sldId id="464" r:id="rId16"/>
    <p:sldId id="539" r:id="rId17"/>
    <p:sldId id="465" r:id="rId18"/>
    <p:sldId id="467" r:id="rId19"/>
    <p:sldId id="468" r:id="rId20"/>
    <p:sldId id="469" r:id="rId21"/>
    <p:sldId id="470" r:id="rId22"/>
    <p:sldId id="474" r:id="rId23"/>
    <p:sldId id="508" r:id="rId24"/>
    <p:sldId id="394" r:id="rId25"/>
    <p:sldId id="331" r:id="rId26"/>
    <p:sldId id="332" r:id="rId27"/>
    <p:sldId id="335" r:id="rId28"/>
    <p:sldId id="339" r:id="rId29"/>
    <p:sldId id="397" r:id="rId30"/>
    <p:sldId id="514" r:id="rId31"/>
    <p:sldId id="344" r:id="rId32"/>
    <p:sldId id="345" r:id="rId33"/>
    <p:sldId id="347" r:id="rId34"/>
    <p:sldId id="292" r:id="rId35"/>
    <p:sldId id="265" r:id="rId36"/>
    <p:sldId id="274" r:id="rId37"/>
    <p:sldId id="399" r:id="rId38"/>
    <p:sldId id="277" r:id="rId39"/>
    <p:sldId id="396" r:id="rId40"/>
    <p:sldId id="363" r:id="rId41"/>
    <p:sldId id="327" r:id="rId42"/>
    <p:sldId id="409" r:id="rId43"/>
    <p:sldId id="411" r:id="rId44"/>
    <p:sldId id="413" r:id="rId45"/>
    <p:sldId id="414" r:id="rId46"/>
    <p:sldId id="415" r:id="rId47"/>
    <p:sldId id="417" r:id="rId48"/>
    <p:sldId id="418" r:id="rId49"/>
    <p:sldId id="419" r:id="rId50"/>
    <p:sldId id="427" r:id="rId51"/>
    <p:sldId id="429" r:id="rId52"/>
    <p:sldId id="430" r:id="rId53"/>
    <p:sldId id="431" r:id="rId54"/>
    <p:sldId id="432" r:id="rId55"/>
    <p:sldId id="433" r:id="rId56"/>
    <p:sldId id="463" r:id="rId57"/>
    <p:sldId id="434" r:id="rId58"/>
    <p:sldId id="435" r:id="rId59"/>
    <p:sldId id="436" r:id="rId60"/>
    <p:sldId id="437" r:id="rId61"/>
    <p:sldId id="445" r:id="rId62"/>
    <p:sldId id="446" r:id="rId63"/>
    <p:sldId id="449" r:id="rId64"/>
    <p:sldId id="450" r:id="rId65"/>
    <p:sldId id="516" r:id="rId66"/>
    <p:sldId id="517" r:id="rId67"/>
    <p:sldId id="518" r:id="rId68"/>
    <p:sldId id="519" r:id="rId69"/>
    <p:sldId id="520" r:id="rId70"/>
    <p:sldId id="521" r:id="rId71"/>
    <p:sldId id="522" r:id="rId72"/>
    <p:sldId id="523" r:id="rId73"/>
    <p:sldId id="524" r:id="rId74"/>
    <p:sldId id="525" r:id="rId75"/>
    <p:sldId id="526" r:id="rId76"/>
    <p:sldId id="527" r:id="rId77"/>
    <p:sldId id="528" r:id="rId78"/>
    <p:sldId id="529" r:id="rId79"/>
    <p:sldId id="530" r:id="rId80"/>
    <p:sldId id="531" r:id="rId81"/>
    <p:sldId id="532" r:id="rId82"/>
    <p:sldId id="533" r:id="rId83"/>
    <p:sldId id="534" r:id="rId84"/>
    <p:sldId id="535" r:id="rId85"/>
    <p:sldId id="536" r:id="rId8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88"/>
      <p:bold r:id="rId89"/>
      <p:italic r:id="rId90"/>
      <p:boldItalic r:id="rId91"/>
    </p:embeddedFont>
    <p:embeddedFont>
      <p:font typeface="Futura PT Demi" panose="020B0702020204020303" pitchFamily="34" charset="0"/>
      <p:regular r:id="rId92"/>
    </p:embeddedFont>
    <p:embeddedFont>
      <p:font typeface="Times New Roman Cyr" panose="02020603050405020304" pitchFamily="18" charset="0"/>
      <p:regular r:id="rId93"/>
      <p:bold r:id="rId94"/>
      <p:italic r:id="rId95"/>
      <p:boldItalic r:id="rId9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1964" autoAdjust="0"/>
    <p:restoredTop sz="94660"/>
  </p:normalViewPr>
  <p:slideViewPr>
    <p:cSldViewPr>
      <p:cViewPr varScale="1">
        <p:scale>
          <a:sx n="108" d="100"/>
          <a:sy n="108" d="100"/>
        </p:scale>
        <p:origin x="1302" y="108"/>
      </p:cViewPr>
      <p:guideLst>
        <p:guide orient="horz" pos="2160"/>
        <p:guide pos="2880"/>
        <p:guide orient="horz"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font" Target="fonts/font2.fntdata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font" Target="fonts/font7.fntdata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font" Target="fonts/font6.fntdata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8ACC5-8688-4415-8CB9-D4C898E10F57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3535A-2819-499A-8558-1B32B2C77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149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921125" y="8680450"/>
            <a:ext cx="29019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8" tIns="45889" rIns="91778" bIns="45889" anchor="b"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9CE1EC2-D31E-4D5A-9248-1F07252DE249}" type="slidenum">
              <a:rPr lang="ru-RU" altLang="en-US">
                <a:solidFill>
                  <a:prstClr val="black"/>
                </a:solidFill>
                <a:latin typeface="Times New Roman Cyr" pitchFamily="18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en-US">
              <a:solidFill>
                <a:prstClr val="black"/>
              </a:solidFill>
              <a:latin typeface="Times New Roman Cyr" pitchFamily="18" charset="0"/>
            </a:endParaRPr>
          </a:p>
        </p:txBody>
      </p:sp>
      <p:sp>
        <p:nvSpPr>
          <p:cNvPr id="78851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896116B0-9D1C-4081-BE9D-DA2F8934981E}" type="slidenum">
              <a:rPr lang="ru-RU" altLang="en-US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en-US">
              <a:solidFill>
                <a:prstClr val="black"/>
              </a:solidFill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7C62D31-0C5A-4E08-A242-9203AFBD5214}" type="slidenum">
              <a:rPr kumimoji="0" lang="ru-RU" altLang="ru-RU">
                <a:solidFill>
                  <a:prstClr val="black"/>
                </a:solidFill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kumimoji="0" lang="ru-RU" alt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144"/>
            <a:ext cx="5028986" cy="4115019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40" tIns="45720" rIns="91440" bIns="45720"/>
          <a:lstStyle/>
          <a:p>
            <a:pPr eaLnBrk="1" hangingPunct="1"/>
            <a:r>
              <a:rPr lang="ru-RU" altLang="ru-RU">
                <a:latin typeface="Arial" charset="0"/>
              </a:rPr>
              <a:t>На примере покажу как выглядит стандартный список документов и форма документа в мобильном клиенте</a:t>
            </a:r>
          </a:p>
          <a:p>
            <a:pPr eaLnBrk="1" hangingPunct="1"/>
            <a:r>
              <a:rPr lang="ru-RU" altLang="ru-RU">
                <a:latin typeface="Arial" charset="0"/>
              </a:rPr>
              <a:t>Эти формы мы никак не адаптировали - это умолчание платформы</a:t>
            </a:r>
          </a:p>
          <a:p>
            <a:pPr eaLnBrk="1" hangingPunct="1"/>
            <a:r>
              <a:rPr lang="ru-RU" altLang="ru-RU">
                <a:latin typeface="Arial" charset="0"/>
              </a:rPr>
              <a:t>В будущем мы постараемся поработать над интерфейсом форм во всей конфигурации, чтобы бы все формы на мобильном устройстве выглядели достойно.</a:t>
            </a:r>
          </a:p>
          <a:p>
            <a:pPr eaLnBrk="1" hangingPunct="1"/>
            <a:endParaRPr lang="ru-RU" altLang="ru-RU">
              <a:latin typeface="Arial" charset="0"/>
            </a:endParaRPr>
          </a:p>
          <a:p>
            <a:pPr eaLnBrk="1" hangingPunct="1"/>
            <a:r>
              <a:rPr lang="ru-RU" altLang="ru-RU">
                <a:latin typeface="Arial" charset="0"/>
              </a:rPr>
              <a:t>Замечу, что и сейчас есть возможность без доработки конфигурации настроить форму под конкретное устройство</a:t>
            </a:r>
          </a:p>
          <a:p>
            <a:pPr eaLnBrk="1" hangingPunct="1"/>
            <a:r>
              <a:rPr lang="ru-RU" altLang="ru-RU">
                <a:latin typeface="Arial" charset="0"/>
              </a:rPr>
              <a:t>Для этого на ПК нужно воспользоваться командой «Изменить формы» и передать настройки пользователю мобильного устройства (такая возможность есть)</a:t>
            </a:r>
          </a:p>
        </p:txBody>
      </p:sp>
    </p:spTree>
    <p:extLst>
      <p:ext uri="{BB962C8B-B14F-4D97-AF65-F5344CB8AC3E}">
        <p14:creationId xmlns:p14="http://schemas.microsoft.com/office/powerpoint/2010/main" val="2242278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2639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1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2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80725-24A5-497B-9C4A-C48587C0F19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831100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1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CDA81-CCBC-4F4E-BCB1-DA3F42500CB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850912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42E46-E7CE-42A7-8D86-83D88B269E0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507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FDBC5-D333-41AE-992E-65E6564FEA3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023221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3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BC95A-57B7-4E84-83FF-9C73322788A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572794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A7B0B-6BE9-4FB4-95D9-1232EAB6979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929531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2F90C-610B-4D6B-A357-5F6A88843A5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787009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5ADD8-1C4C-4393-AFE0-7EAA0AF7046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054293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4025" y="-26987"/>
            <a:ext cx="2232025" cy="65516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7950" y="-26987"/>
            <a:ext cx="6543675" cy="65516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F76D7-5AE3-460E-BC96-7B8775F3589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454811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1" y="-26988"/>
            <a:ext cx="4824413" cy="10810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1" y="1268413"/>
            <a:ext cx="4387850" cy="5256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EAC15-A191-4382-A95C-D0844764697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50861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619251" y="-26988"/>
            <a:ext cx="4824413" cy="10810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951" y="1268413"/>
            <a:ext cx="4387850" cy="2551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07951" y="3971925"/>
            <a:ext cx="4387850" cy="2552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AE2DE-29EC-43F0-A563-5C5AC598AE0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014122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 userDrawn="1"/>
        </p:nvSpPr>
        <p:spPr bwMode="auto">
          <a:xfrm>
            <a:off x="1748065" y="184150"/>
            <a:ext cx="7237561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dirty="0">
                <a:solidFill>
                  <a:srgbClr val="CC3300"/>
                </a:solidFill>
              </a:rPr>
              <a:t>Бизнес-форум 1С:</a:t>
            </a:r>
            <a:r>
              <a:rPr lang="en-US" altLang="ru-RU" sz="2800" b="1" dirty="0">
                <a:solidFill>
                  <a:srgbClr val="CC3300"/>
                </a:solidFill>
              </a:rPr>
              <a:t>ERP</a:t>
            </a:r>
            <a:r>
              <a:rPr lang="ru-RU" altLang="ru-RU" sz="2800" b="1" dirty="0">
                <a:solidFill>
                  <a:srgbClr val="CC3300"/>
                </a:solidFill>
              </a:rPr>
              <a:t>  </a:t>
            </a:r>
            <a:endParaRPr lang="en-US" altLang="ru-RU" sz="2800" b="1" dirty="0">
              <a:solidFill>
                <a:srgbClr val="CC33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800" dirty="0">
                <a:solidFill>
                  <a:srgbClr val="CC3300"/>
                </a:solidFill>
              </a:rPr>
              <a:t>2</a:t>
            </a:r>
            <a:r>
              <a:rPr lang="en-US" altLang="ru-RU" sz="1800" dirty="0">
                <a:solidFill>
                  <a:srgbClr val="CC3300"/>
                </a:solidFill>
              </a:rPr>
              <a:t>6</a:t>
            </a:r>
            <a:r>
              <a:rPr lang="ru-RU" altLang="ru-RU" sz="1800" dirty="0">
                <a:solidFill>
                  <a:srgbClr val="CC3300"/>
                </a:solidFill>
              </a:rPr>
              <a:t> октября 201</a:t>
            </a:r>
            <a:r>
              <a:rPr lang="en-US" altLang="ru-RU" sz="1800" dirty="0">
                <a:solidFill>
                  <a:srgbClr val="CC3300"/>
                </a:solidFill>
              </a:rPr>
              <a:t>8</a:t>
            </a:r>
            <a:r>
              <a:rPr lang="ru-RU" altLang="ru-RU" sz="1800" dirty="0">
                <a:solidFill>
                  <a:srgbClr val="CC3300"/>
                </a:solidFill>
              </a:rPr>
              <a:t> года</a:t>
            </a:r>
          </a:p>
        </p:txBody>
      </p:sp>
    </p:spTree>
    <p:extLst>
      <p:ext uri="{BB962C8B-B14F-4D97-AF65-F5344CB8AC3E}">
        <p14:creationId xmlns:p14="http://schemas.microsoft.com/office/powerpoint/2010/main" val="28665870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928100" cy="5256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A98A1-4AC9-4FB5-AB81-33ED1A9F7C1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454458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D6C16-744D-4915-A88C-99483653D72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277925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1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F0283-AD0F-4589-BD18-FD868EE601A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845034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9D876-9BE0-4F1C-879C-8A33EDF6075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772329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30260-C8C6-4F56-89A4-F7982B70A31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750880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3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761C6-50E9-4D4A-B921-257F19FD316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420941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D033E-937C-42AA-9C12-A1D697B4D08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817361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E8F8A-8C43-4698-B71F-EE315329F65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71435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2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762789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B94EC-EBA7-4B36-8953-E2B3DE2C45A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9007443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4025" y="-26988"/>
            <a:ext cx="2232025" cy="65516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7950" y="-26988"/>
            <a:ext cx="6543675" cy="65516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314BB-9937-4B0F-AFE5-8BBF46E1537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252421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1" y="-26988"/>
            <a:ext cx="4824413" cy="10810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1" y="1268413"/>
            <a:ext cx="4387850" cy="5256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36035-4FBD-471D-B758-22CE0918791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978583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619251" y="-26988"/>
            <a:ext cx="4824413" cy="10810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951" y="1268413"/>
            <a:ext cx="4387850" cy="2551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07951" y="3971925"/>
            <a:ext cx="4387850" cy="2552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2C732-5B80-4CEE-8D69-CA3FCB440BE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541540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985ED-A369-4F16-AEC5-DC503225AF8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250551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A22561-92B9-42E4-8D53-C5C7679EB4C6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6894C-D462-4EA3-956E-AB579412BA8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043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692824-9B5C-4860-B7C2-E36D84FCCC7A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52B0E-7C2B-4971-BA0C-7DBDDCD129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35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4FFD48-E6CE-4CC7-8891-146133A228B3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7A126-8828-4BB4-B488-600B2BDA854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277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1A192E-FB42-4730-8863-B3682D3E7C7B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7365D-C75F-4A6C-B2D1-F857B2A16D8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855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487B42-F79E-4998-BBD5-86335964237B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58763-3B2F-4E6A-AE52-6F973332456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03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5237384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CC5C85-77BD-4A9E-A3BC-91A97229CC76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0D1B6-E01E-4571-BE49-82C3361E515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418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EBCC70-1073-4796-9582-33BE19E1A1F0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49566-A496-4C9F-BF10-751A6BDDA61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0950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568B2-DDA9-45BA-8E69-CCD0D2560BE2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0CC08-8411-4ABA-9A4D-ADD29B840FC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089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0F5E9-A83C-4919-ADF0-A0C9A49D1CF5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249A8-021E-4502-AD27-5B32CEB66B9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076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13A644-E752-4EE2-B94F-486D653B186E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7185A-EB72-47C0-94FD-6F0F0C05ED8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659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728A74-0E56-4077-9A69-94C2286AACAE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9B183-E95A-46B1-9DFA-8209AF5CB9F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7294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284751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30098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491728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5900" y="1700215"/>
            <a:ext cx="4262438" cy="3168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0740" y="1700215"/>
            <a:ext cx="4262437" cy="3168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6876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010097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3076926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110880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0082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50473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91041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951959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2" y="115890"/>
            <a:ext cx="2168525" cy="47529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5900" y="115890"/>
            <a:ext cx="6356350" cy="47529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224952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151" y="115890"/>
            <a:ext cx="7058025" cy="10810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15900" y="1700214"/>
            <a:ext cx="4262438" cy="15081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15900" y="3360739"/>
            <a:ext cx="4262438" cy="15081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30740" y="1700215"/>
            <a:ext cx="4262437" cy="31686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51775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151" y="115890"/>
            <a:ext cx="7058025" cy="10810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215902" y="1700215"/>
            <a:ext cx="8677275" cy="3168650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673110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151" y="115890"/>
            <a:ext cx="7058025" cy="10810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15900" y="1700215"/>
            <a:ext cx="4262438" cy="31686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0740" y="1700215"/>
            <a:ext cx="4262437" cy="31686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78984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5900" y="1700213"/>
            <a:ext cx="4262438" cy="3168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0744" y="1700213"/>
            <a:ext cx="4262437" cy="3168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5637172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7211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19672" y="163349"/>
            <a:ext cx="4716462" cy="14414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ru-RU" altLang="ru-RU"/>
              <a:t>Образец заголовка</a:t>
            </a:r>
            <a:endParaRPr lang="ru-RU" alt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67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20C699-A349-425E-811E-68230D55A166}" type="slidenum">
              <a:rPr lang="ru-RU" sz="1600" b="1">
                <a:solidFill>
                  <a:srgbClr val="008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600" b="1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49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73336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93269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426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12978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3281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14393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7" y="115893"/>
            <a:ext cx="2168525" cy="47529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5900" y="115893"/>
            <a:ext cx="6356350" cy="47529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8007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2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83885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70605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5230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5900" y="1700213"/>
            <a:ext cx="4262438" cy="3168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0744" y="1700213"/>
            <a:ext cx="4262437" cy="3168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58311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12146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26322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40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2314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5629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100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7" y="115893"/>
            <a:ext cx="2168525" cy="47529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5900" y="115893"/>
            <a:ext cx="6356350" cy="47529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89532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2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A22561-92B9-42E4-8D53-C5C7679EB4C6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6894C-D462-4EA3-956E-AB579412BA8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1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692824-9B5C-4860-B7C2-E36D84FCCC7A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52B0E-7C2B-4971-BA0C-7DBDDCD129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15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4FFD48-E6CE-4CC7-8891-146133A228B3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7A126-8828-4BB4-B488-600B2BDA854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099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1A192E-FB42-4730-8863-B3682D3E7C7B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7365D-C75F-4A6C-B2D1-F857B2A16D8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708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487B42-F79E-4998-BBD5-86335964237B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58763-3B2F-4E6A-AE52-6F973332456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82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CC5C85-77BD-4A9E-A3BC-91A97229CC76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0D1B6-E01E-4571-BE49-82C3361E515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7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EBCC70-1073-4796-9582-33BE19E1A1F0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49566-A496-4C9F-BF10-751A6BDDA61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701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568B2-DDA9-45BA-8E69-CCD0D2560BE2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0CC08-8411-4ABA-9A4D-ADD29B840FC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28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0F5E9-A83C-4919-ADF0-A0C9A49D1CF5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249A8-021E-4502-AD27-5B32CEB66B9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28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13A644-E752-4EE2-B94F-486D653B186E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7185A-EB72-47C0-94FD-6F0F0C05ED8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826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728A74-0E56-4077-9A69-94C2286AACAE}" type="datetimeFigureOut">
              <a:rPr lang="ru-RU" altLang="ru-RU">
                <a:solidFill>
                  <a:srgbClr val="000000"/>
                </a:solidFill>
              </a:rPr>
              <a:pPr/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9B183-E95A-46B1-9DFA-8209AF5CB9F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255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3531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71"/>
            <a:ext cx="8928100" cy="5256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DB1D1-85AC-4EB6-B5E3-1FA6854A5D5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069625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9F26B-78BC-4E04-AEC4-1B37351B718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363009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1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C7AEA-D8D2-400E-B1DA-48CC617B786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83246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2BD2D-9626-4271-AA91-3B9398B6639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15206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B9008-CC9A-4EAE-B097-FF9C8879ED0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019202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3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0E701-FE63-4EE1-891D-23DF260A86C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775418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C1040-D080-4EC9-BCAE-EAE355947C3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09974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631F3-E539-4C94-955F-BD277F03936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072398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A644F-AA78-4F7E-A478-0D46AE5ADAC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057940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4028" y="-26985"/>
            <a:ext cx="2232025" cy="65516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7952" y="-26985"/>
            <a:ext cx="6543675" cy="65516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80445-AAAC-41F9-9BD2-5C92C66274E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526356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67" y="-26985"/>
            <a:ext cx="4824413" cy="10810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1" y="1268413"/>
            <a:ext cx="4387850" cy="5256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E47ED-218F-452D-8385-2490D108F43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886260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619267" y="-26985"/>
            <a:ext cx="4824413" cy="10810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951" y="1268413"/>
            <a:ext cx="4387850" cy="2551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07951" y="3971925"/>
            <a:ext cx="4387850" cy="2552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07DE2-3C5C-474D-9ED2-4207A98D4D4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379195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2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464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7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216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071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34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730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224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310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593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476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523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фон_4х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687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55777" y="2148596"/>
            <a:ext cx="5472608" cy="859438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489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21DD0-8444-4CEA-970D-7219AC62ED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56211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19673" y="122825"/>
            <a:ext cx="4716462" cy="10838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ru-RU" altLang="ru-RU"/>
              <a:t>Образец заголовка</a:t>
            </a:r>
            <a:endParaRPr lang="ru-RU" alt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457200" y="1203223"/>
            <a:ext cx="8229600" cy="340313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9ED2E-4E01-4CD5-8B6C-264E2B916E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74044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A6327-B9B9-4167-8081-FD7B9DBCF4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8548277"/>
      </p:ext>
    </p:extLst>
  </p:cSld>
  <p:clrMapOvr>
    <a:masterClrMapping/>
  </p:clrMapOvr>
  <p:transition advTm="6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Layer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6" y="324677"/>
            <a:ext cx="1385887" cy="110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367295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06908"/>
            <a:ext cx="8229600" cy="43990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A17CB-2655-4150-9985-67609ABC06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9756115"/>
      </p:ext>
    </p:extLst>
  </p:cSld>
  <p:clrMapOvr>
    <a:masterClrMapping/>
  </p:clrMapOvr>
  <p:transition advTm="6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21DD0-8444-4CEA-970D-7219AC62ED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09367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19673" y="122825"/>
            <a:ext cx="4716462" cy="10838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ru-RU" altLang="ru-RU"/>
              <a:t>Образец заголовка</a:t>
            </a:r>
            <a:endParaRPr lang="ru-RU" alt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457200" y="1203218"/>
            <a:ext cx="8229600" cy="340313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9ED2E-4E01-4CD5-8B6C-264E2B916E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00848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A6327-B9B9-4167-8081-FD7B9DBCF4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3362665"/>
      </p:ext>
    </p:extLst>
  </p:cSld>
  <p:clrMapOvr>
    <a:masterClrMapping/>
  </p:clrMapOvr>
  <p:transition advTm="6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Layer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6" y="324677"/>
            <a:ext cx="1385887" cy="110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732815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06908"/>
            <a:ext cx="8229600" cy="43990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A17CB-2655-4150-9985-67609ABC06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4525537"/>
      </p:ext>
    </p:extLst>
  </p:cSld>
  <p:clrMapOvr>
    <a:masterClrMapping/>
  </p:clrMapOvr>
  <p:transition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Lay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3245"/>
            <a:ext cx="1549400" cy="121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633627"/>
            <a:ext cx="8172450" cy="251465"/>
          </a:xfrm>
          <a:prstGeom prst="rect">
            <a:avLst/>
          </a:prstGeom>
        </p:spPr>
        <p:txBody>
          <a:bodyPr/>
          <a:lstStyle>
            <a:lvl1pPr eaLnBrk="1" hangingPunct="1">
              <a:defRPr b="1"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prstClr val="black"/>
                </a:solidFill>
              </a:rPr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62E331-7A28-4B39-BE64-B8C6BDE756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31554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21DD0-8444-4CEA-970D-7219AC62ED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57270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19673" y="122825"/>
            <a:ext cx="4716462" cy="10838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ru-RU" altLang="ru-RU"/>
              <a:t>Образец заголовка</a:t>
            </a:r>
            <a:endParaRPr lang="ru-RU" alt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457200" y="1203218"/>
            <a:ext cx="8229600" cy="340313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9ED2E-4E01-4CD5-8B6C-264E2B916E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81395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A6327-B9B9-4167-8081-FD7B9DBCF4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9986349"/>
      </p:ext>
    </p:extLst>
  </p:cSld>
  <p:clrMapOvr>
    <a:masterClrMapping/>
  </p:clrMapOvr>
  <p:transition advTm="600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06903"/>
            <a:ext cx="8229600" cy="43990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A17CB-2655-4150-9985-67609ABC06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1667836"/>
      </p:ext>
    </p:extLst>
  </p:cSld>
  <p:clrMapOvr>
    <a:masterClrMapping/>
  </p:clrMapOvr>
  <p:transition advTm="6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3613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928100" cy="5256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772D0-24D2-4905-8EF6-2638895B624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060490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80725-24A5-497B-9C4A-C48587C0F19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659279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1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CDA81-CCBC-4F4E-BCB1-DA3F42500CB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378935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42E46-E7CE-42A7-8D86-83D88B269E0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1522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5C3D-E6A9-45A8-964B-40616A880DEC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7996-2B3C-4377-B992-59B535C6D7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FDBC5-D333-41AE-992E-65E6564FEA3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342085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3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BC95A-57B7-4E84-83FF-9C73322788A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895197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A7B0B-6BE9-4FB4-95D9-1232EAB6979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369828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2F90C-610B-4D6B-A357-5F6A88843A5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772269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5ADD8-1C4C-4393-AFE0-7EAA0AF7046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188760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4025" y="-26986"/>
            <a:ext cx="2232025" cy="65516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7950" y="-26986"/>
            <a:ext cx="6543675" cy="65516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F76D7-5AE3-460E-BC96-7B8775F3589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085934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67" y="-26988"/>
            <a:ext cx="4824413" cy="10810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1" y="1268413"/>
            <a:ext cx="4387850" cy="5256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EAC15-A191-4382-A95C-D0844764697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734768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619267" y="-26988"/>
            <a:ext cx="4824413" cy="10810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951" y="1268413"/>
            <a:ext cx="4387850" cy="2551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07951" y="3971925"/>
            <a:ext cx="4387850" cy="2552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AE2DE-29EC-43F0-A563-5C5AC598AE0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30185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2619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928100" cy="5256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772D0-24D2-4905-8EF6-2638895B624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1457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05C3D-E6A9-45A8-964B-40616A880DEC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8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97996-2B3C-4377-B992-59B535C6D79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1692115" y="152400"/>
            <a:ext cx="482504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41" y="1363665"/>
            <a:ext cx="8927277" cy="52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5365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608"/>
            <a:ext cx="8172324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>
                <a:solidFill>
                  <a:srgbClr val="5B0917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770" y="6597650"/>
            <a:ext cx="7668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D2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38EBA671-B0DA-4CD0-A01C-45745C0850CD}" type="slidenum">
              <a:rPr lang="ru-RU" altLang="ru-RU"/>
              <a:pPr fontAlgn="base"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30" name="Picture 16" descr="Layer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5" y="144463"/>
            <a:ext cx="154920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20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1692099" y="152400"/>
            <a:ext cx="482504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25" y="1363664"/>
            <a:ext cx="8927277" cy="52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5365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6"/>
            <a:ext cx="8172324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>
                <a:solidFill>
                  <a:srgbClr val="5B0917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770" y="6597650"/>
            <a:ext cx="7668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D2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38EBA671-B0DA-4CD0-A01C-45745C0850CD}" type="slidenum">
              <a:rPr lang="ru-RU" altLang="ru-RU"/>
              <a:pPr fontAlgn="base"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30" name="Picture 16" descr="Layer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5" y="144463"/>
            <a:ext cx="154920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13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1692099" y="152400"/>
            <a:ext cx="482504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25" y="1363664"/>
            <a:ext cx="8927277" cy="52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5365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6"/>
            <a:ext cx="8172324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>
                <a:solidFill>
                  <a:srgbClr val="5B0917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770" y="6597650"/>
            <a:ext cx="7668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D2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4F040DA6-A361-4478-81B1-CD1F82C5696C}" type="slidenum">
              <a:rPr lang="ru-RU" altLang="ru-RU"/>
              <a:pPr fontAlgn="base"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30" name="Picture 16" descr="Layer 2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5" y="144463"/>
            <a:ext cx="154920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51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31CE8A-D9DB-40CE-9884-B7A69085C4D7}" type="datetimeFigureOut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73C5B3-9C04-497C-8FF3-B7E265D4A22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0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Layer 2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2400"/>
            <a:ext cx="154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1700213"/>
            <a:ext cx="86772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05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835150" y="115888"/>
            <a:ext cx="70580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7173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anose="020B0702020204020303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000">
          <a:solidFill>
            <a:schemeClr val="tx1"/>
          </a:solidFill>
          <a:latin typeface="Futura PT Demi" panose="020B0702020204020303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>
          <a:solidFill>
            <a:schemeClr val="tx1"/>
          </a:solidFill>
          <a:latin typeface="Futura PT Demi" panose="020B0702020204020303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00">
          <a:solidFill>
            <a:schemeClr val="tx1"/>
          </a:solidFill>
          <a:latin typeface="Futura PT Demi" panose="020B0702020204020303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00">
          <a:solidFill>
            <a:schemeClr val="tx1"/>
          </a:solidFill>
          <a:latin typeface="Futura PT Demi" panose="020B0702020204020303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Futura PT Demi" panose="020B0702020204020303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0" name="Picture 16" descr="Layer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2400"/>
            <a:ext cx="154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1" y="1700213"/>
            <a:ext cx="86772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4749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835167" y="115891"/>
            <a:ext cx="70580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8103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6" descr="Layer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2400"/>
            <a:ext cx="154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1" y="1700213"/>
            <a:ext cx="86772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14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835167" y="115891"/>
            <a:ext cx="70580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2114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31CE8A-D9DB-40CE-9884-B7A69085C4D7}" type="datetimeFigureOut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18.01.2023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73C5B3-9C04-497C-8FF3-B7E265D4A22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7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1692295" y="152400"/>
            <a:ext cx="4824413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2713" y="1363665"/>
            <a:ext cx="8928100" cy="52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5365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612"/>
            <a:ext cx="817245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>
                <a:solidFill>
                  <a:srgbClr val="5B0917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3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D2000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1C262D7-E3A6-4766-BD6A-444A0A210821}" type="slidenum">
              <a:rPr lang="ru-RU" altLang="ru-RU"/>
              <a:pPr fontAlgn="base"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30" name="Picture 16" descr="Layer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154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48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05C3D-E6A9-45A8-964B-40616A880D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8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97996-2B3C-4377-B992-59B535C6D7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2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547813" y="275342"/>
            <a:ext cx="5472112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99516"/>
            <a:ext cx="8229600" cy="452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698"/>
            <a:ext cx="2133600" cy="36605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B38EA3-603F-4994-857E-20C3D6BB1007}" type="slidenum">
              <a:rPr lang="ru-RU" altLang="ru-RU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itchFamily="34" charset="0"/>
            </a:endParaRPr>
          </a:p>
        </p:txBody>
      </p:sp>
      <p:pic>
        <p:nvPicPr>
          <p:cNvPr id="1029" name="Picture 24" descr="Layer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6" y="324677"/>
            <a:ext cx="1385887" cy="110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86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p:transition advTm="6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0975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39750" indent="-179388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725" indent="-180975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113" indent="-179388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547813" y="275342"/>
            <a:ext cx="5472112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99516"/>
            <a:ext cx="8229600" cy="452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697"/>
            <a:ext cx="2133600" cy="36605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B38EA3-603F-4994-857E-20C3D6BB1007}" type="slidenum">
              <a:rPr lang="ru-RU" altLang="ru-RU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itchFamily="34" charset="0"/>
            </a:endParaRPr>
          </a:p>
        </p:txBody>
      </p:sp>
      <p:pic>
        <p:nvPicPr>
          <p:cNvPr id="1029" name="Picture 24" descr="Layer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6" y="324677"/>
            <a:ext cx="1385887" cy="110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55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</p:sldLayoutIdLst>
  <p:transition advTm="6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0975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39750" indent="-179388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725" indent="-180975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113" indent="-179388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547813" y="275342"/>
            <a:ext cx="5472112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99516"/>
            <a:ext cx="8229600" cy="452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695"/>
            <a:ext cx="2133600" cy="36605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B38EA3-603F-4994-857E-20C3D6BB1007}" type="slidenum">
              <a:rPr lang="ru-RU" altLang="ru-RU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itchFamily="34" charset="0"/>
            </a:endParaRPr>
          </a:p>
        </p:txBody>
      </p:sp>
      <p:pic>
        <p:nvPicPr>
          <p:cNvPr id="1029" name="Picture 24" descr="Layer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6" y="324677"/>
            <a:ext cx="1385887" cy="110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60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</p:sldLayoutIdLst>
  <p:transition advTm="6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0975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39750" indent="-179388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725" indent="-180975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113" indent="-179388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30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7" Type="http://schemas.openxmlformats.org/officeDocument/2006/relationships/image" Target="../media/image4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jpe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8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1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jpeg"/><Relationship Id="rId18" Type="http://schemas.openxmlformats.org/officeDocument/2006/relationships/image" Target="../media/image199.jpeg"/><Relationship Id="rId3" Type="http://schemas.openxmlformats.org/officeDocument/2006/relationships/image" Target="../media/image187.jpeg"/><Relationship Id="rId7" Type="http://schemas.openxmlformats.org/officeDocument/2006/relationships/image" Target="../media/image189.png"/><Relationship Id="rId12" Type="http://schemas.openxmlformats.org/officeDocument/2006/relationships/image" Target="../media/image194.jpeg"/><Relationship Id="rId17" Type="http://schemas.openxmlformats.org/officeDocument/2006/relationships/image" Target="../media/image198.jpeg"/><Relationship Id="rId2" Type="http://schemas.openxmlformats.org/officeDocument/2006/relationships/image" Target="../media/image186.jpeg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61.jpeg"/><Relationship Id="rId11" Type="http://schemas.openxmlformats.org/officeDocument/2006/relationships/image" Target="../media/image193.jpeg"/><Relationship Id="rId5" Type="http://schemas.openxmlformats.org/officeDocument/2006/relationships/image" Target="../media/image157.jpeg"/><Relationship Id="rId15" Type="http://schemas.openxmlformats.org/officeDocument/2006/relationships/image" Target="../media/image197.jpeg"/><Relationship Id="rId10" Type="http://schemas.openxmlformats.org/officeDocument/2006/relationships/image" Target="../media/image192.jpeg"/><Relationship Id="rId19" Type="http://schemas.openxmlformats.org/officeDocument/2006/relationships/image" Target="../media/image200.jpeg"/><Relationship Id="rId4" Type="http://schemas.openxmlformats.org/officeDocument/2006/relationships/image" Target="../media/image188.jpeg"/><Relationship Id="rId9" Type="http://schemas.openxmlformats.org/officeDocument/2006/relationships/image" Target="../media/image191.jpeg"/><Relationship Id="rId14" Type="http://schemas.openxmlformats.org/officeDocument/2006/relationships/image" Target="../media/image19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eksagon.ru/media/filer_public/dd/3a/dd3a511c-ddda-46c2-9418-4eab2317929e/logo1cm.png">
            <a:extLst>
              <a:ext uri="{FF2B5EF4-FFF2-40B4-BE49-F238E27FC236}">
                <a16:creationId xmlns:a16="http://schemas.microsoft.com/office/drawing/2014/main" id="{FF9D092B-47B8-458C-AC77-9BCCB7B4A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75" y="188640"/>
            <a:ext cx="8207449" cy="641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B27D4B42-0BC9-40DB-8A5A-6A1015EB2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9" y="5445224"/>
            <a:ext cx="5100637" cy="100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9pPr>
          </a:lstStyle>
          <a:p>
            <a:pPr algn="ctr">
              <a:buSzTx/>
              <a:buFontTx/>
              <a:buNone/>
            </a:pPr>
            <a:r>
              <a:rPr lang="ru-RU" altLang="ru-RU" sz="2000" b="0" dirty="0">
                <a:solidFill>
                  <a:schemeClr val="tx2"/>
                </a:solidFill>
              </a:rPr>
              <a:t>Кислов Алексей</a:t>
            </a:r>
          </a:p>
          <a:p>
            <a:pPr algn="ctr">
              <a:buSzTx/>
              <a:buFontTx/>
              <a:buNone/>
            </a:pPr>
            <a:r>
              <a:rPr lang="ru-RU" altLang="ru-RU" sz="2000" b="0" dirty="0">
                <a:solidFill>
                  <a:schemeClr val="tx2"/>
                </a:solidFill>
              </a:rPr>
              <a:t>Руководитель практик </a:t>
            </a:r>
            <a:r>
              <a:rPr lang="en-US" altLang="ru-RU" sz="2000" b="0" dirty="0">
                <a:solidFill>
                  <a:schemeClr val="tx2"/>
                </a:solidFill>
              </a:rPr>
              <a:t>ERP</a:t>
            </a:r>
          </a:p>
          <a:p>
            <a:pPr algn="ctr">
              <a:buSzTx/>
              <a:buFontTx/>
              <a:buNone/>
            </a:pPr>
            <a:r>
              <a:rPr lang="ru-RU" altLang="ru-RU" sz="2000" b="0" dirty="0">
                <a:solidFill>
                  <a:schemeClr val="tx2"/>
                </a:solidFill>
              </a:rPr>
              <a:t>Фирма «1С»</a:t>
            </a:r>
          </a:p>
        </p:txBody>
      </p:sp>
    </p:spTree>
    <p:extLst>
      <p:ext uri="{BB962C8B-B14F-4D97-AF65-F5344CB8AC3E}">
        <p14:creationId xmlns:p14="http://schemas.microsoft.com/office/powerpoint/2010/main" val="1341428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323850" y="1604291"/>
            <a:ext cx="6121400" cy="48255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125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100" dirty="0">
                <a:solidFill>
                  <a:prstClr val="black"/>
                </a:solidFill>
                <a:latin typeface="Calibri" pitchFamily="34" charset="0"/>
              </a:rPr>
              <a:t>Невысокая стоимость (лицензий, внедрения, сопровождения, владения)</a:t>
            </a:r>
          </a:p>
          <a:p>
            <a:pPr algn="r" eaLnBrk="1" fontAlgn="base" hangingPunct="1">
              <a:spcBef>
                <a:spcPct val="125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100" dirty="0">
                <a:solidFill>
                  <a:prstClr val="black"/>
                </a:solidFill>
                <a:latin typeface="Calibri" pitchFamily="34" charset="0"/>
              </a:rPr>
              <a:t>Соответствие функционала отраслевой специфике, потребностям клиента</a:t>
            </a:r>
          </a:p>
          <a:p>
            <a:pPr algn="r" eaLnBrk="1" fontAlgn="base" hangingPunct="1">
              <a:spcBef>
                <a:spcPct val="125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100" dirty="0">
                <a:solidFill>
                  <a:prstClr val="black"/>
                </a:solidFill>
                <a:latin typeface="Calibri" pitchFamily="34" charset="0"/>
              </a:rPr>
              <a:t>Много специалистов, большой выбор партнеров, доступность сопровождения</a:t>
            </a:r>
          </a:p>
          <a:p>
            <a:pPr algn="r" eaLnBrk="1" fontAlgn="base" hangingPunct="1">
              <a:spcBef>
                <a:spcPct val="125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100" dirty="0">
                <a:solidFill>
                  <a:prstClr val="black"/>
                </a:solidFill>
                <a:latin typeface="Calibri" pitchFamily="34" charset="0"/>
              </a:rPr>
              <a:t>Распространенность, использование др. ПП 1С, интеграция с ними</a:t>
            </a:r>
          </a:p>
          <a:p>
            <a:pPr algn="r" eaLnBrk="1" fontAlgn="base" hangingPunct="1">
              <a:spcBef>
                <a:spcPct val="125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100" dirty="0">
                <a:solidFill>
                  <a:prstClr val="black"/>
                </a:solidFill>
                <a:latin typeface="Calibri" pitchFamily="34" charset="0"/>
              </a:rPr>
              <a:t>Легкость внедрения и эксплуатации, гибкость, мало доработок</a:t>
            </a:r>
          </a:p>
          <a:p>
            <a:pPr algn="r" eaLnBrk="1" fontAlgn="base" hangingPunct="1">
              <a:spcBef>
                <a:spcPct val="125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100" dirty="0">
                <a:solidFill>
                  <a:prstClr val="black"/>
                </a:solidFill>
                <a:latin typeface="Calibri" pitchFamily="34" charset="0"/>
              </a:rPr>
              <a:t>Компетентность исполнителя, положительный опыт работы с партнером</a:t>
            </a:r>
          </a:p>
          <a:p>
            <a:pPr algn="r" eaLnBrk="1" fontAlgn="base" hangingPunct="1">
              <a:spcBef>
                <a:spcPct val="125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100" dirty="0">
                <a:solidFill>
                  <a:prstClr val="black"/>
                </a:solidFill>
                <a:latin typeface="Calibri" pitchFamily="34" charset="0"/>
              </a:rPr>
              <a:t>Быстрая адаптация к изменениям законодательства, локализация</a:t>
            </a:r>
          </a:p>
          <a:p>
            <a:pPr algn="r" eaLnBrk="1" fontAlgn="base" hangingPunct="1">
              <a:spcBef>
                <a:spcPct val="125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100" dirty="0">
                <a:solidFill>
                  <a:prstClr val="black"/>
                </a:solidFill>
                <a:latin typeface="Calibri" pitchFamily="34" charset="0"/>
              </a:rPr>
              <a:t>Скорость внедрения</a:t>
            </a:r>
          </a:p>
          <a:p>
            <a:pPr algn="r" eaLnBrk="1" fontAlgn="base" hangingPunct="1">
              <a:spcBef>
                <a:spcPct val="125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100" dirty="0">
                <a:solidFill>
                  <a:prstClr val="black"/>
                </a:solidFill>
                <a:latin typeface="Calibri" pitchFamily="34" charset="0"/>
              </a:rPr>
              <a:t>Наличие персонала, имеющего компетенции</a:t>
            </a:r>
          </a:p>
          <a:p>
            <a:pPr algn="r" eaLnBrk="1" fontAlgn="base" hangingPunct="1">
              <a:spcBef>
                <a:spcPct val="125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100" dirty="0">
                <a:solidFill>
                  <a:prstClr val="black"/>
                </a:solidFill>
                <a:latin typeface="Calibri" pitchFamily="34" charset="0"/>
              </a:rPr>
              <a:t>Наличие положительных отзывов в отрасли</a:t>
            </a:r>
          </a:p>
          <a:p>
            <a:pPr algn="r" eaLnBrk="1" fontAlgn="base" hangingPunct="1">
              <a:spcBef>
                <a:spcPct val="125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100" dirty="0">
                <a:solidFill>
                  <a:prstClr val="black"/>
                </a:solidFill>
                <a:latin typeface="Calibri" pitchFamily="34" charset="0"/>
              </a:rPr>
              <a:t>Известность и надежность вендора</a:t>
            </a:r>
          </a:p>
          <a:p>
            <a:pPr algn="r" eaLnBrk="1" fontAlgn="base" hangingPunct="1">
              <a:spcBef>
                <a:spcPct val="125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100" dirty="0">
                <a:solidFill>
                  <a:prstClr val="black"/>
                </a:solidFill>
                <a:latin typeface="Calibri" pitchFamily="34" charset="0"/>
              </a:rPr>
              <a:t>Открытость и надежность системы</a:t>
            </a:r>
          </a:p>
          <a:p>
            <a:pPr algn="r" eaLnBrk="1" fontAlgn="base" hangingPunct="1">
              <a:spcBef>
                <a:spcPct val="125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100" dirty="0">
                <a:solidFill>
                  <a:prstClr val="black"/>
                </a:solidFill>
                <a:latin typeface="Calibri" pitchFamily="34" charset="0"/>
              </a:rPr>
              <a:t>«Импортозамещение»</a:t>
            </a:r>
          </a:p>
        </p:txBody>
      </p:sp>
      <p:sp>
        <p:nvSpPr>
          <p:cNvPr id="129027" name="Text Box 9"/>
          <p:cNvSpPr txBox="1">
            <a:spLocks noChangeArrowheads="1"/>
          </p:cNvSpPr>
          <p:nvPr/>
        </p:nvSpPr>
        <p:spPr bwMode="auto">
          <a:xfrm>
            <a:off x="1619268" y="479058"/>
            <a:ext cx="7197725" cy="70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b="1">
                <a:solidFill>
                  <a:prstClr val="black"/>
                </a:solidFill>
              </a:rPr>
              <a:t>Причины выбора</a:t>
            </a:r>
            <a:r>
              <a:rPr lang="ru-RU" altLang="ru-RU" b="1">
                <a:solidFill>
                  <a:srgbClr val="D20000"/>
                </a:solidFill>
              </a:rPr>
              <a:t> </a:t>
            </a:r>
            <a:r>
              <a:rPr lang="en-US" altLang="ru-RU" b="1">
                <a:solidFill>
                  <a:srgbClr val="D20000"/>
                </a:solidFill>
              </a:rPr>
              <a:t>ERP-</a:t>
            </a:r>
            <a:r>
              <a:rPr lang="ru-RU" altLang="ru-RU" b="1">
                <a:solidFill>
                  <a:srgbClr val="D20000"/>
                </a:solidFill>
              </a:rPr>
              <a:t>решений «1С» </a:t>
            </a:r>
            <a:br>
              <a:rPr lang="ru-RU" altLang="ru-RU" b="1">
                <a:solidFill>
                  <a:srgbClr val="D20000"/>
                </a:solidFill>
              </a:rPr>
            </a:br>
            <a:r>
              <a:rPr lang="ru-RU" altLang="ru-RU" b="1">
                <a:solidFill>
                  <a:prstClr val="black"/>
                </a:solidFill>
              </a:rPr>
              <a:t>вместо зарубежных систем </a:t>
            </a:r>
            <a:r>
              <a:rPr lang="en-US" altLang="ru-RU" b="1">
                <a:solidFill>
                  <a:prstClr val="black"/>
                </a:solidFill>
              </a:rPr>
              <a:t>ERP</a:t>
            </a:r>
            <a:endParaRPr lang="ru-RU" altLang="ru-RU" b="1">
              <a:solidFill>
                <a:prstClr val="black"/>
              </a:solidFill>
            </a:endParaRPr>
          </a:p>
        </p:txBody>
      </p:sp>
      <p:sp>
        <p:nvSpPr>
          <p:cNvPr id="129028" name="Text Box 10"/>
          <p:cNvSpPr txBox="1">
            <a:spLocks noChangeArrowheads="1"/>
          </p:cNvSpPr>
          <p:nvPr/>
        </p:nvSpPr>
        <p:spPr bwMode="auto">
          <a:xfrm>
            <a:off x="215919" y="5459042"/>
            <a:ext cx="23399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225" indent="-22225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Aft>
                <a:spcPct val="0"/>
              </a:spcAft>
              <a:buClrTx/>
              <a:buFontTx/>
              <a:buNone/>
            </a:pPr>
            <a:r>
              <a:rPr lang="ru-RU" altLang="ru-RU" sz="1100">
                <a:solidFill>
                  <a:prstClr val="black"/>
                </a:solidFill>
              </a:rPr>
              <a:t>По данным отчетов партнеров: </a:t>
            </a:r>
            <a:r>
              <a:rPr lang="ru-RU" altLang="ru-RU" sz="1100" b="1">
                <a:solidFill>
                  <a:prstClr val="black"/>
                </a:solidFill>
              </a:rPr>
              <a:t>263 случая</a:t>
            </a:r>
            <a:r>
              <a:rPr lang="ru-RU" altLang="ru-RU" sz="1100">
                <a:solidFill>
                  <a:prstClr val="black"/>
                </a:solidFill>
              </a:rPr>
              <a:t> выбора ERP-решений «1С»</a:t>
            </a:r>
            <a:br>
              <a:rPr lang="ru-RU" altLang="ru-RU" sz="1100">
                <a:solidFill>
                  <a:prstClr val="black"/>
                </a:solidFill>
              </a:rPr>
            </a:br>
            <a:r>
              <a:rPr lang="ru-RU" altLang="ru-RU" sz="1100">
                <a:solidFill>
                  <a:prstClr val="black"/>
                </a:solidFill>
              </a:rPr>
              <a:t>вместо зарубежных </a:t>
            </a:r>
            <a:r>
              <a:rPr lang="en-US" altLang="ru-RU" sz="1100">
                <a:solidFill>
                  <a:prstClr val="black"/>
                </a:solidFill>
              </a:rPr>
              <a:t>ERP-</a:t>
            </a:r>
            <a:r>
              <a:rPr lang="ru-RU" altLang="ru-RU" sz="1100">
                <a:solidFill>
                  <a:prstClr val="black"/>
                </a:solidFill>
              </a:rPr>
              <a:t>систем</a:t>
            </a:r>
            <a:endParaRPr lang="ru-RU" altLang="ru-RU" sz="1100" b="1">
              <a:solidFill>
                <a:srgbClr val="006600"/>
              </a:solidFill>
            </a:endParaRPr>
          </a:p>
        </p:txBody>
      </p:sp>
      <p:cxnSp>
        <p:nvCxnSpPr>
          <p:cNvPr id="129029" name="Straight Connector 75"/>
          <p:cNvCxnSpPr>
            <a:cxnSpLocks noChangeShapeType="1"/>
          </p:cNvCxnSpPr>
          <p:nvPr/>
        </p:nvCxnSpPr>
        <p:spPr bwMode="auto">
          <a:xfrm>
            <a:off x="7308850" y="1406932"/>
            <a:ext cx="0" cy="5054771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9030" name="Straight Connector 75"/>
          <p:cNvCxnSpPr>
            <a:cxnSpLocks noChangeShapeType="1"/>
          </p:cNvCxnSpPr>
          <p:nvPr/>
        </p:nvCxnSpPr>
        <p:spPr bwMode="auto">
          <a:xfrm>
            <a:off x="8101013" y="1406932"/>
            <a:ext cx="0" cy="5054771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9031" name="Straight Connector 75"/>
          <p:cNvCxnSpPr>
            <a:cxnSpLocks noChangeShapeType="1"/>
          </p:cNvCxnSpPr>
          <p:nvPr/>
        </p:nvCxnSpPr>
        <p:spPr bwMode="auto">
          <a:xfrm>
            <a:off x="8893175" y="1406932"/>
            <a:ext cx="0" cy="5054771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9032" name="Straight Connector 75"/>
          <p:cNvCxnSpPr>
            <a:cxnSpLocks noChangeShapeType="1"/>
          </p:cNvCxnSpPr>
          <p:nvPr/>
        </p:nvCxnSpPr>
        <p:spPr bwMode="auto">
          <a:xfrm>
            <a:off x="6516688" y="6461703"/>
            <a:ext cx="2374900" cy="0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9033" name="AutoShape 99"/>
          <p:cNvSpPr>
            <a:spLocks noChangeArrowheads="1"/>
          </p:cNvSpPr>
          <p:nvPr/>
        </p:nvSpPr>
        <p:spPr bwMode="auto">
          <a:xfrm>
            <a:off x="6516692" y="1604286"/>
            <a:ext cx="1800225" cy="238733"/>
          </a:xfrm>
          <a:prstGeom prst="roundRect">
            <a:avLst>
              <a:gd name="adj" fmla="val 0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FontTx/>
              <a:buNone/>
            </a:pPr>
            <a:r>
              <a:rPr lang="ru-RU" altLang="ru-RU" sz="1000" b="1">
                <a:solidFill>
                  <a:srgbClr val="3E5057"/>
                </a:solidFill>
                <a:sym typeface="Calibri" pitchFamily="34" charset="0"/>
              </a:rPr>
              <a:t>124</a:t>
            </a:r>
            <a:endParaRPr lang="ru-RU" altLang="ru-RU" sz="1000">
              <a:solidFill>
                <a:srgbClr val="3E5057"/>
              </a:solidFill>
              <a:sym typeface="Calibri" pitchFamily="34" charset="0"/>
            </a:endParaRPr>
          </a:p>
        </p:txBody>
      </p:sp>
      <p:sp>
        <p:nvSpPr>
          <p:cNvPr id="129034" name="AutoShape 99"/>
          <p:cNvSpPr>
            <a:spLocks noChangeArrowheads="1"/>
          </p:cNvSpPr>
          <p:nvPr/>
        </p:nvSpPr>
        <p:spPr bwMode="auto">
          <a:xfrm>
            <a:off x="6516692" y="1987851"/>
            <a:ext cx="1258887" cy="238733"/>
          </a:xfrm>
          <a:prstGeom prst="roundRect">
            <a:avLst>
              <a:gd name="adj" fmla="val 0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FontTx/>
              <a:buNone/>
            </a:pPr>
            <a:r>
              <a:rPr lang="ru-RU" altLang="ru-RU" sz="1000" b="1">
                <a:solidFill>
                  <a:srgbClr val="3E5057"/>
                </a:solidFill>
                <a:sym typeface="Calibri" pitchFamily="34" charset="0"/>
              </a:rPr>
              <a:t>89</a:t>
            </a:r>
            <a:endParaRPr lang="ru-RU" altLang="ru-RU" sz="1000">
              <a:solidFill>
                <a:srgbClr val="3E5057"/>
              </a:solidFill>
              <a:sym typeface="Calibri" pitchFamily="34" charset="0"/>
            </a:endParaRPr>
          </a:p>
        </p:txBody>
      </p:sp>
      <p:sp>
        <p:nvSpPr>
          <p:cNvPr id="129035" name="AutoShape 99"/>
          <p:cNvSpPr>
            <a:spLocks noChangeArrowheads="1"/>
          </p:cNvSpPr>
          <p:nvPr/>
        </p:nvSpPr>
        <p:spPr bwMode="auto">
          <a:xfrm>
            <a:off x="6516688" y="2373041"/>
            <a:ext cx="1079500" cy="238733"/>
          </a:xfrm>
          <a:prstGeom prst="roundRect">
            <a:avLst>
              <a:gd name="adj" fmla="val 0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FontTx/>
              <a:buNone/>
            </a:pPr>
            <a:r>
              <a:rPr lang="ru-RU" altLang="ru-RU" sz="1000" b="1">
                <a:solidFill>
                  <a:srgbClr val="3E5057"/>
                </a:solidFill>
                <a:sym typeface="Calibri" pitchFamily="34" charset="0"/>
              </a:rPr>
              <a:t>71</a:t>
            </a:r>
            <a:endParaRPr lang="ru-RU" altLang="ru-RU" sz="1000">
              <a:solidFill>
                <a:srgbClr val="3E5057"/>
              </a:solidFill>
              <a:sym typeface="Calibri" pitchFamily="34" charset="0"/>
            </a:endParaRPr>
          </a:p>
        </p:txBody>
      </p:sp>
      <p:sp>
        <p:nvSpPr>
          <p:cNvPr id="129036" name="AutoShape 99"/>
          <p:cNvSpPr>
            <a:spLocks noChangeArrowheads="1"/>
          </p:cNvSpPr>
          <p:nvPr/>
        </p:nvSpPr>
        <p:spPr bwMode="auto">
          <a:xfrm>
            <a:off x="6516708" y="2756604"/>
            <a:ext cx="719137" cy="238733"/>
          </a:xfrm>
          <a:prstGeom prst="roundRect">
            <a:avLst>
              <a:gd name="adj" fmla="val 0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FontTx/>
              <a:buNone/>
            </a:pPr>
            <a:r>
              <a:rPr lang="en-US" altLang="ru-RU" sz="1000" b="1">
                <a:solidFill>
                  <a:srgbClr val="3E5057"/>
                </a:solidFill>
                <a:sym typeface="Calibri" pitchFamily="34" charset="0"/>
              </a:rPr>
              <a:t>48</a:t>
            </a:r>
            <a:endParaRPr lang="ru-RU" altLang="ru-RU" sz="1000">
              <a:solidFill>
                <a:srgbClr val="3E5057"/>
              </a:solidFill>
              <a:sym typeface="Calibri" pitchFamily="34" charset="0"/>
            </a:endParaRPr>
          </a:p>
        </p:txBody>
      </p:sp>
      <p:sp>
        <p:nvSpPr>
          <p:cNvPr id="129037" name="AutoShape 99"/>
          <p:cNvSpPr>
            <a:spLocks noChangeArrowheads="1"/>
          </p:cNvSpPr>
          <p:nvPr/>
        </p:nvSpPr>
        <p:spPr bwMode="auto">
          <a:xfrm>
            <a:off x="6516688" y="3141760"/>
            <a:ext cx="647700" cy="238733"/>
          </a:xfrm>
          <a:prstGeom prst="roundRect">
            <a:avLst>
              <a:gd name="adj" fmla="val 0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FontTx/>
              <a:buNone/>
            </a:pPr>
            <a:r>
              <a:rPr lang="en-US" altLang="ru-RU" sz="1000" b="1">
                <a:solidFill>
                  <a:srgbClr val="3E5057"/>
                </a:solidFill>
                <a:sym typeface="Calibri" pitchFamily="34" charset="0"/>
              </a:rPr>
              <a:t>40</a:t>
            </a:r>
            <a:endParaRPr lang="ru-RU" altLang="ru-RU" sz="1000">
              <a:solidFill>
                <a:srgbClr val="3E5057"/>
              </a:solidFill>
              <a:sym typeface="Calibri" pitchFamily="34" charset="0"/>
            </a:endParaRPr>
          </a:p>
        </p:txBody>
      </p:sp>
      <p:sp>
        <p:nvSpPr>
          <p:cNvPr id="129038" name="AutoShape 99"/>
          <p:cNvSpPr>
            <a:spLocks noChangeArrowheads="1"/>
          </p:cNvSpPr>
          <p:nvPr/>
        </p:nvSpPr>
        <p:spPr bwMode="auto">
          <a:xfrm>
            <a:off x="6516688" y="3523704"/>
            <a:ext cx="576262" cy="240325"/>
          </a:xfrm>
          <a:prstGeom prst="roundRect">
            <a:avLst>
              <a:gd name="adj" fmla="val 0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FontTx/>
              <a:buNone/>
            </a:pPr>
            <a:r>
              <a:rPr lang="en-US" altLang="ru-RU" sz="1000" b="1">
                <a:solidFill>
                  <a:srgbClr val="3E5057"/>
                </a:solidFill>
                <a:sym typeface="Calibri" pitchFamily="34" charset="0"/>
              </a:rPr>
              <a:t>32</a:t>
            </a:r>
            <a:endParaRPr lang="ru-RU" altLang="ru-RU" sz="1000">
              <a:solidFill>
                <a:srgbClr val="3E5057"/>
              </a:solidFill>
              <a:sym typeface="Calibri" pitchFamily="34" charset="0"/>
            </a:endParaRPr>
          </a:p>
        </p:txBody>
      </p:sp>
      <p:sp>
        <p:nvSpPr>
          <p:cNvPr id="129039" name="AutoShape 99"/>
          <p:cNvSpPr>
            <a:spLocks noChangeArrowheads="1"/>
          </p:cNvSpPr>
          <p:nvPr/>
        </p:nvSpPr>
        <p:spPr bwMode="auto">
          <a:xfrm>
            <a:off x="6516708" y="3907263"/>
            <a:ext cx="503237" cy="238733"/>
          </a:xfrm>
          <a:prstGeom prst="roundRect">
            <a:avLst>
              <a:gd name="adj" fmla="val 0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FontTx/>
              <a:buNone/>
            </a:pPr>
            <a:r>
              <a:rPr lang="en-US" altLang="ru-RU" sz="1000" b="1">
                <a:solidFill>
                  <a:srgbClr val="3E5057"/>
                </a:solidFill>
                <a:sym typeface="Calibri" pitchFamily="34" charset="0"/>
              </a:rPr>
              <a:t>30</a:t>
            </a:r>
            <a:endParaRPr lang="ru-RU" altLang="ru-RU" sz="1000">
              <a:solidFill>
                <a:srgbClr val="3E5057"/>
              </a:solidFill>
              <a:sym typeface="Calibri" pitchFamily="34" charset="0"/>
            </a:endParaRPr>
          </a:p>
        </p:txBody>
      </p:sp>
      <p:sp>
        <p:nvSpPr>
          <p:cNvPr id="129040" name="AutoShape 99"/>
          <p:cNvSpPr>
            <a:spLocks noChangeArrowheads="1"/>
          </p:cNvSpPr>
          <p:nvPr/>
        </p:nvSpPr>
        <p:spPr bwMode="auto">
          <a:xfrm>
            <a:off x="6516688" y="4292453"/>
            <a:ext cx="431800" cy="238733"/>
          </a:xfrm>
          <a:prstGeom prst="roundRect">
            <a:avLst>
              <a:gd name="adj" fmla="val 0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FontTx/>
              <a:buNone/>
            </a:pPr>
            <a:r>
              <a:rPr lang="en-US" altLang="ru-RU" sz="1000" b="1">
                <a:solidFill>
                  <a:srgbClr val="3E5057"/>
                </a:solidFill>
                <a:sym typeface="Calibri" pitchFamily="34" charset="0"/>
              </a:rPr>
              <a:t>22</a:t>
            </a:r>
            <a:endParaRPr lang="ru-RU" altLang="ru-RU" sz="1000">
              <a:solidFill>
                <a:srgbClr val="3E5057"/>
              </a:solidFill>
              <a:sym typeface="Calibri" pitchFamily="34" charset="0"/>
            </a:endParaRPr>
          </a:p>
        </p:txBody>
      </p:sp>
      <p:sp>
        <p:nvSpPr>
          <p:cNvPr id="129041" name="AutoShape 99"/>
          <p:cNvSpPr>
            <a:spLocks noChangeArrowheads="1"/>
          </p:cNvSpPr>
          <p:nvPr/>
        </p:nvSpPr>
        <p:spPr bwMode="auto">
          <a:xfrm>
            <a:off x="6516688" y="4676017"/>
            <a:ext cx="360362" cy="238733"/>
          </a:xfrm>
          <a:prstGeom prst="roundRect">
            <a:avLst>
              <a:gd name="adj" fmla="val 0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FontTx/>
              <a:buNone/>
            </a:pPr>
            <a:r>
              <a:rPr lang="en-US" altLang="ru-RU" sz="1000" b="1">
                <a:solidFill>
                  <a:srgbClr val="3E5057"/>
                </a:solidFill>
                <a:sym typeface="Calibri" pitchFamily="34" charset="0"/>
              </a:rPr>
              <a:t>19</a:t>
            </a:r>
            <a:endParaRPr lang="ru-RU" altLang="ru-RU" sz="1000">
              <a:solidFill>
                <a:srgbClr val="3E5057"/>
              </a:solidFill>
              <a:sym typeface="Calibri" pitchFamily="34" charset="0"/>
            </a:endParaRPr>
          </a:p>
        </p:txBody>
      </p:sp>
      <p:sp>
        <p:nvSpPr>
          <p:cNvPr id="129042" name="AutoShape 99"/>
          <p:cNvSpPr>
            <a:spLocks noChangeArrowheads="1"/>
          </p:cNvSpPr>
          <p:nvPr/>
        </p:nvSpPr>
        <p:spPr bwMode="auto">
          <a:xfrm>
            <a:off x="6516691" y="5061172"/>
            <a:ext cx="287337" cy="238733"/>
          </a:xfrm>
          <a:prstGeom prst="roundRect">
            <a:avLst>
              <a:gd name="adj" fmla="val 0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FontTx/>
              <a:buNone/>
            </a:pPr>
            <a:r>
              <a:rPr lang="en-US" altLang="ru-RU" sz="1000" b="1">
                <a:solidFill>
                  <a:srgbClr val="3E5057"/>
                </a:solidFill>
                <a:sym typeface="Calibri" pitchFamily="34" charset="0"/>
              </a:rPr>
              <a:t>9</a:t>
            </a:r>
            <a:endParaRPr lang="ru-RU" altLang="ru-RU" sz="1000">
              <a:solidFill>
                <a:srgbClr val="3E5057"/>
              </a:solidFill>
              <a:sym typeface="Calibri" pitchFamily="34" charset="0"/>
            </a:endParaRPr>
          </a:p>
        </p:txBody>
      </p:sp>
      <p:sp>
        <p:nvSpPr>
          <p:cNvPr id="129043" name="AutoShape 99"/>
          <p:cNvSpPr>
            <a:spLocks noChangeArrowheads="1"/>
          </p:cNvSpPr>
          <p:nvPr/>
        </p:nvSpPr>
        <p:spPr bwMode="auto">
          <a:xfrm>
            <a:off x="6516688" y="5444737"/>
            <a:ext cx="215900" cy="238733"/>
          </a:xfrm>
          <a:prstGeom prst="roundRect">
            <a:avLst>
              <a:gd name="adj" fmla="val 0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FontTx/>
              <a:buNone/>
            </a:pPr>
            <a:r>
              <a:rPr lang="en-US" altLang="ru-RU" sz="1000" b="1">
                <a:solidFill>
                  <a:srgbClr val="3E5057"/>
                </a:solidFill>
                <a:sym typeface="Calibri" pitchFamily="34" charset="0"/>
              </a:rPr>
              <a:t>7</a:t>
            </a:r>
            <a:endParaRPr lang="ru-RU" altLang="ru-RU" sz="1000">
              <a:solidFill>
                <a:srgbClr val="3E5057"/>
              </a:solidFill>
              <a:sym typeface="Calibri" pitchFamily="34" charset="0"/>
            </a:endParaRPr>
          </a:p>
        </p:txBody>
      </p:sp>
      <p:sp>
        <p:nvSpPr>
          <p:cNvPr id="129044" name="AutoShape 99"/>
          <p:cNvSpPr>
            <a:spLocks noChangeArrowheads="1"/>
          </p:cNvSpPr>
          <p:nvPr/>
        </p:nvSpPr>
        <p:spPr bwMode="auto">
          <a:xfrm>
            <a:off x="6516708" y="5826674"/>
            <a:ext cx="142875" cy="240324"/>
          </a:xfrm>
          <a:prstGeom prst="roundRect">
            <a:avLst>
              <a:gd name="adj" fmla="val 0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FontTx/>
              <a:buNone/>
            </a:pPr>
            <a:r>
              <a:rPr lang="en-US" altLang="ru-RU" sz="1000" b="1">
                <a:solidFill>
                  <a:srgbClr val="3E5057"/>
                </a:solidFill>
                <a:sym typeface="Calibri" pitchFamily="34" charset="0"/>
              </a:rPr>
              <a:t>6</a:t>
            </a:r>
            <a:endParaRPr lang="ru-RU" altLang="ru-RU" sz="1000">
              <a:solidFill>
                <a:srgbClr val="3E5057"/>
              </a:solidFill>
              <a:sym typeface="Calibri" pitchFamily="34" charset="0"/>
            </a:endParaRPr>
          </a:p>
        </p:txBody>
      </p:sp>
      <p:sp>
        <p:nvSpPr>
          <p:cNvPr id="129045" name="AutoShape 99"/>
          <p:cNvSpPr>
            <a:spLocks noChangeArrowheads="1"/>
          </p:cNvSpPr>
          <p:nvPr/>
        </p:nvSpPr>
        <p:spPr bwMode="auto">
          <a:xfrm>
            <a:off x="6516708" y="6160900"/>
            <a:ext cx="71437" cy="240324"/>
          </a:xfrm>
          <a:prstGeom prst="roundRect">
            <a:avLst>
              <a:gd name="adj" fmla="val 0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FontTx/>
              <a:buNone/>
            </a:pPr>
            <a:r>
              <a:rPr lang="en-US" altLang="ru-RU" sz="1000" b="1">
                <a:solidFill>
                  <a:srgbClr val="3E5057"/>
                </a:solidFill>
                <a:sym typeface="Calibri" pitchFamily="34" charset="0"/>
              </a:rPr>
              <a:t>1</a:t>
            </a:r>
            <a:endParaRPr lang="ru-RU" altLang="ru-RU" sz="1000">
              <a:solidFill>
                <a:srgbClr val="3E5057"/>
              </a:solidFill>
              <a:sym typeface="Calibri" pitchFamily="34" charset="0"/>
            </a:endParaRPr>
          </a:p>
        </p:txBody>
      </p:sp>
      <p:cxnSp>
        <p:nvCxnSpPr>
          <p:cNvPr id="129046" name="Straight Connector 75"/>
          <p:cNvCxnSpPr>
            <a:cxnSpLocks noChangeShapeType="1"/>
          </p:cNvCxnSpPr>
          <p:nvPr/>
        </p:nvCxnSpPr>
        <p:spPr bwMode="auto">
          <a:xfrm>
            <a:off x="6516688" y="1406932"/>
            <a:ext cx="0" cy="5054771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2476209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7144" y="74617"/>
            <a:ext cx="8229600" cy="11430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  <a:latin typeface="Futura PT Demi" panose="020B0702020204020303" pitchFamily="34" charset="0"/>
                <a:cs typeface="Arial" charset="0"/>
              </a:rPr>
              <a:t>1С на рынке </a:t>
            </a:r>
            <a:r>
              <a:rPr lang="en-US" altLang="ru-RU" sz="3200" dirty="0">
                <a:solidFill>
                  <a:schemeClr val="bg1"/>
                </a:solidFill>
                <a:latin typeface="Futura PT Demi" panose="020B0702020204020303" pitchFamily="34" charset="0"/>
                <a:cs typeface="Arial" charset="0"/>
              </a:rPr>
              <a:t>ERP</a:t>
            </a:r>
            <a:endParaRPr lang="ru-RU" altLang="ru-RU" sz="3200" dirty="0">
              <a:solidFill>
                <a:schemeClr val="bg1"/>
              </a:solidFill>
              <a:latin typeface="Futura PT Demi" panose="020B0702020204020303" pitchFamily="34" charset="0"/>
              <a:cs typeface="Arial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330" y="4813341"/>
            <a:ext cx="3457575" cy="48101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400" dirty="0">
                <a:solidFill>
                  <a:schemeClr val="bg1"/>
                </a:solidFill>
                <a:latin typeface="Futura PT Demi" panose="020B0702020204020303" pitchFamily="34" charset="0"/>
                <a:cs typeface="Arial" charset="0"/>
              </a:rPr>
              <a:t>	</a:t>
            </a:r>
            <a:r>
              <a:rPr lang="en-US" altLang="ru-RU" sz="2400" dirty="0">
                <a:solidFill>
                  <a:schemeClr val="bg1"/>
                </a:solidFill>
                <a:latin typeface="Futura PT Demi" panose="020B0702020204020303" pitchFamily="34" charset="0"/>
                <a:cs typeface="Arial" charset="0"/>
              </a:rPr>
              <a:t>1C:</a:t>
            </a:r>
            <a:r>
              <a:rPr lang="ru-RU" altLang="ru-RU" sz="2400" dirty="0">
                <a:solidFill>
                  <a:schemeClr val="bg1"/>
                </a:solidFill>
                <a:latin typeface="Futura PT Demi" panose="020B0702020204020303" pitchFamily="34" charset="0"/>
                <a:cs typeface="Arial" charset="0"/>
              </a:rPr>
              <a:t>Управление производственным предприятием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94101" y="2693991"/>
            <a:ext cx="443388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900" dirty="0">
                <a:solidFill>
                  <a:schemeClr val="bg1"/>
                </a:solidFill>
                <a:latin typeface="Futura PT Demi" panose="020B0702020204020303" pitchFamily="34" charset="0"/>
                <a:cs typeface="Arial" charset="0"/>
              </a:rPr>
              <a:t>	</a:t>
            </a:r>
            <a:r>
              <a:rPr lang="en-US" altLang="ru-RU" sz="2900" dirty="0">
                <a:solidFill>
                  <a:schemeClr val="bg1"/>
                </a:solidFill>
                <a:latin typeface="Futura PT Demi" panose="020B0702020204020303" pitchFamily="34" charset="0"/>
                <a:cs typeface="Arial" charset="0"/>
              </a:rPr>
              <a:t>1C:ERP </a:t>
            </a:r>
            <a:r>
              <a:rPr lang="ru-RU" altLang="ru-RU" sz="2900" dirty="0">
                <a:solidFill>
                  <a:schemeClr val="bg1"/>
                </a:solidFill>
                <a:latin typeface="Futura PT Demi" panose="020B0702020204020303" pitchFamily="34" charset="0"/>
                <a:cs typeface="Arial" charset="0"/>
              </a:rPr>
              <a:t>Управление предприятием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01650" y="3811588"/>
            <a:ext cx="2108269" cy="12095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600">
                <a:solidFill>
                  <a:schemeClr val="bg1"/>
                </a:solidFill>
                <a:latin typeface="Futura PT Demi" panose="020B0702020204020303" pitchFamily="34" charset="0"/>
                <a:cs typeface="Arial" charset="0"/>
              </a:rPr>
              <a:t>2004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970340" y="1397000"/>
            <a:ext cx="2108269" cy="12095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600">
                <a:solidFill>
                  <a:schemeClr val="bg1"/>
                </a:solidFill>
                <a:latin typeface="Futura PT Demi" panose="020B0702020204020303" pitchFamily="34" charset="0"/>
                <a:cs typeface="Arial" charset="0"/>
              </a:rPr>
              <a:t>2014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975101" y="2292387"/>
            <a:ext cx="1479892" cy="4308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Futura PT Demi" panose="020B0702020204020303" pitchFamily="34" charset="0"/>
                <a:cs typeface="Arial" charset="0"/>
              </a:rPr>
              <a:t>27.12.2013</a:t>
            </a:r>
          </a:p>
        </p:txBody>
      </p:sp>
      <p:pic>
        <p:nvPicPr>
          <p:cNvPr id="7176" name="Picture 9" descr="ÐÐ¸Ð·Ð½ÐµÑ, ÐÐ°Ð»ÑÐºÑÐ»ÑÑÐ¾Ñ, Ð Ð°ÑÑÐµÑ, Ð¡ÑÑÐ°ÑÐ¾Ð²Ð°Ð½Ð¸Ðµ, Ð¤Ð¸Ð½Ð°Ð½ÑÑ, Ð£ÑÐµÑ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8" y="1579923"/>
            <a:ext cx="26463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10"/>
          <p:cNvSpPr txBox="1">
            <a:spLocks noChangeArrowheads="1"/>
          </p:cNvSpPr>
          <p:nvPr/>
        </p:nvSpPr>
        <p:spPr bwMode="auto">
          <a:xfrm>
            <a:off x="264501" y="1535476"/>
            <a:ext cx="2137124" cy="4985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>
                <a:solidFill>
                  <a:schemeClr val="bg1"/>
                </a:solidFill>
                <a:latin typeface="Futura PT Demi" panose="020B0702020204020303" pitchFamily="34" charset="0"/>
                <a:cs typeface="Arial" charset="0"/>
              </a:rPr>
              <a:t>Первое – учет</a:t>
            </a:r>
          </a:p>
        </p:txBody>
      </p:sp>
      <p:pic>
        <p:nvPicPr>
          <p:cNvPr id="7178" name="Picture 12" descr="Ð§ÐµÐ»Ð¾Ð²ÐµÐº, ÐÐ°Ð»ÑÑÐ¸Ðº, Ð£Ð´ÐµÑÐ¶Ð¸Ð²Ð°Ð¹ÑÐµ, ÐÑÐ¾Ð²ÐµÐ´ÐµÐ½Ð¸Ðµ, ÐÐµÐ»Ð¾ÑÐ¸Ð¿ÐµÐ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3652838"/>
            <a:ext cx="4040188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 Box 13"/>
          <p:cNvSpPr txBox="1">
            <a:spLocks noChangeArrowheads="1"/>
          </p:cNvSpPr>
          <p:nvPr/>
        </p:nvSpPr>
        <p:spPr bwMode="auto">
          <a:xfrm>
            <a:off x="5364186" y="3587751"/>
            <a:ext cx="3175869" cy="4985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>
                <a:solidFill>
                  <a:schemeClr val="bg1"/>
                </a:solidFill>
                <a:latin typeface="Futura PT Demi" panose="020B0702020204020303" pitchFamily="34" charset="0"/>
                <a:cs typeface="Arial" charset="0"/>
              </a:rPr>
              <a:t>Первое – управление</a:t>
            </a:r>
          </a:p>
        </p:txBody>
      </p:sp>
      <p:sp>
        <p:nvSpPr>
          <p:cNvPr id="7180" name="AutoShape 14"/>
          <p:cNvSpPr>
            <a:spLocks noChangeArrowheads="1"/>
          </p:cNvSpPr>
          <p:nvPr/>
        </p:nvSpPr>
        <p:spPr bwMode="auto">
          <a:xfrm rot="2886755">
            <a:off x="3203595" y="3429006"/>
            <a:ext cx="576263" cy="1008063"/>
          </a:xfrm>
          <a:prstGeom prst="upArrow">
            <a:avLst>
              <a:gd name="adj1" fmla="val 45093"/>
              <a:gd name="adj2" fmla="val 78500"/>
            </a:avLst>
          </a:prstGeom>
          <a:solidFill>
            <a:srgbClr val="D2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E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bg1"/>
              </a:solidFill>
              <a:latin typeface="Futura PT Demi" panose="020B0702020204020303" pitchFamily="34" charset="0"/>
              <a:cs typeface="Arial" charset="0"/>
            </a:endParaRPr>
          </a:p>
        </p:txBody>
      </p:sp>
      <p:sp>
        <p:nvSpPr>
          <p:cNvPr id="7181" name="Text Box 15"/>
          <p:cNvSpPr txBox="1">
            <a:spLocks noChangeArrowheads="1"/>
          </p:cNvSpPr>
          <p:nvPr/>
        </p:nvSpPr>
        <p:spPr bwMode="auto">
          <a:xfrm>
            <a:off x="6742135" y="1455738"/>
            <a:ext cx="2340705" cy="96032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5400" dirty="0">
                <a:solidFill>
                  <a:schemeClr val="bg1"/>
                </a:solidFill>
                <a:latin typeface="Futura PT Demi" panose="020B0702020204020303" pitchFamily="34" charset="0"/>
                <a:cs typeface="Arial" charset="0"/>
              </a:rPr>
              <a:t>20</a:t>
            </a:r>
            <a:r>
              <a:rPr lang="en-US" altLang="ru-RU" sz="5400" dirty="0">
                <a:solidFill>
                  <a:schemeClr val="bg1"/>
                </a:solidFill>
                <a:latin typeface="Futura PT Demi" panose="020B0702020204020303" pitchFamily="34" charset="0"/>
                <a:cs typeface="Arial" charset="0"/>
              </a:rPr>
              <a:t>22</a:t>
            </a:r>
            <a:r>
              <a:rPr lang="ru-RU" altLang="ru-RU" sz="5400" dirty="0">
                <a:solidFill>
                  <a:schemeClr val="bg1"/>
                </a:solidFill>
                <a:latin typeface="Futura PT Demi" panose="020B0702020204020303" pitchFamily="34" charset="0"/>
                <a:cs typeface="Arial" charset="0"/>
              </a:rPr>
              <a:t>…</a:t>
            </a:r>
          </a:p>
        </p:txBody>
      </p:sp>
      <p:sp>
        <p:nvSpPr>
          <p:cNvPr id="7182" name="AutoShape 16"/>
          <p:cNvSpPr>
            <a:spLocks noChangeArrowheads="1"/>
          </p:cNvSpPr>
          <p:nvPr/>
        </p:nvSpPr>
        <p:spPr bwMode="auto">
          <a:xfrm rot="5400000">
            <a:off x="6150773" y="1729584"/>
            <a:ext cx="576262" cy="574675"/>
          </a:xfrm>
          <a:prstGeom prst="upArrow">
            <a:avLst>
              <a:gd name="adj1" fmla="val 45093"/>
              <a:gd name="adj2" fmla="val 44921"/>
            </a:avLst>
          </a:prstGeom>
          <a:solidFill>
            <a:srgbClr val="D2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E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bg1"/>
              </a:solidFill>
              <a:latin typeface="Futura PT Demi" panose="020B0702020204020303" pitchFamily="34" charset="0"/>
              <a:cs typeface="Arial" charset="0"/>
            </a:endParaRPr>
          </a:p>
        </p:txBody>
      </p:sp>
      <p:pic>
        <p:nvPicPr>
          <p:cNvPr id="15" name="Picture 16" descr="Layer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88913"/>
            <a:ext cx="154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046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2292" name="Picture 5" descr="industry-611668_19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3" r="25632"/>
          <a:stretch>
            <a:fillRect/>
          </a:stretch>
        </p:blipFill>
        <p:spPr bwMode="auto">
          <a:xfrm>
            <a:off x="38100" y="19053"/>
            <a:ext cx="9144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cloud-37010_1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04818"/>
            <a:ext cx="352901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noro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620717"/>
            <a:ext cx="2159000" cy="14382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 descr="computer-1294359_12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r="32878" b="68893"/>
          <a:stretch>
            <a:fillRect/>
          </a:stretch>
        </p:blipFill>
        <p:spPr bwMode="auto">
          <a:xfrm>
            <a:off x="250825" y="4221200"/>
            <a:ext cx="598488" cy="5429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9" descr="computer-1294359_12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r="32878" b="68893"/>
          <a:stretch>
            <a:fillRect/>
          </a:stretch>
        </p:blipFill>
        <p:spPr bwMode="auto">
          <a:xfrm>
            <a:off x="3203575" y="4149728"/>
            <a:ext cx="598488" cy="5429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0" descr="computer-1294359_12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r="32878" b="68893"/>
          <a:stretch>
            <a:fillRect/>
          </a:stretch>
        </p:blipFill>
        <p:spPr bwMode="auto">
          <a:xfrm>
            <a:off x="4681561" y="4068770"/>
            <a:ext cx="598487" cy="5429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1" descr="computer-1294359_12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r="32878" b="68893"/>
          <a:stretch>
            <a:fillRect/>
          </a:stretch>
        </p:blipFill>
        <p:spPr bwMode="auto">
          <a:xfrm>
            <a:off x="6732609" y="3860804"/>
            <a:ext cx="598487" cy="5429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2" descr="computer-1294359_12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r="32878" b="68893"/>
          <a:stretch>
            <a:fillRect/>
          </a:stretch>
        </p:blipFill>
        <p:spPr bwMode="auto">
          <a:xfrm>
            <a:off x="8388350" y="3933832"/>
            <a:ext cx="598488" cy="5429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Line 13"/>
          <p:cNvSpPr>
            <a:spLocks noChangeShapeType="1"/>
          </p:cNvSpPr>
          <p:nvPr/>
        </p:nvSpPr>
        <p:spPr bwMode="auto">
          <a:xfrm flipH="1">
            <a:off x="1042989" y="1989141"/>
            <a:ext cx="2089150" cy="20891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diamond" w="med" len="lg"/>
            <a:tailEnd type="diamond" w="med" len="lg"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FontTx/>
              <a:buChar char="•"/>
            </a:pPr>
            <a:endParaRPr lang="ru-RU" sz="2000" b="1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12301" name="Line 14"/>
          <p:cNvSpPr>
            <a:spLocks noChangeShapeType="1"/>
          </p:cNvSpPr>
          <p:nvPr/>
        </p:nvSpPr>
        <p:spPr bwMode="auto">
          <a:xfrm flipH="1">
            <a:off x="3708400" y="2708275"/>
            <a:ext cx="719138" cy="12255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diamond" w="med" len="lg"/>
            <a:tailEnd type="diamond" w="med" len="lg"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FontTx/>
              <a:buChar char="•"/>
            </a:pPr>
            <a:endParaRPr lang="ru-RU" sz="2000" b="1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12302" name="Line 15"/>
          <p:cNvSpPr>
            <a:spLocks noChangeShapeType="1"/>
          </p:cNvSpPr>
          <p:nvPr/>
        </p:nvSpPr>
        <p:spPr bwMode="auto">
          <a:xfrm flipH="1">
            <a:off x="5003805" y="2781300"/>
            <a:ext cx="73025" cy="10096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diamond" w="med" len="lg"/>
            <a:tailEnd type="diamond" w="med" len="lg"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FontTx/>
              <a:buChar char="•"/>
            </a:pPr>
            <a:endParaRPr lang="ru-RU" sz="2000" b="1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12303" name="Line 16"/>
          <p:cNvSpPr>
            <a:spLocks noChangeShapeType="1"/>
          </p:cNvSpPr>
          <p:nvPr/>
        </p:nvSpPr>
        <p:spPr bwMode="auto">
          <a:xfrm>
            <a:off x="6227771" y="2492412"/>
            <a:ext cx="720725" cy="11525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diamond" w="med" len="lg"/>
            <a:tailEnd type="diamond" w="med" len="lg"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FontTx/>
              <a:buChar char="•"/>
            </a:pPr>
            <a:endParaRPr lang="ru-RU" sz="2000" b="1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12304" name="Line 17"/>
          <p:cNvSpPr>
            <a:spLocks noChangeShapeType="1"/>
          </p:cNvSpPr>
          <p:nvPr/>
        </p:nvSpPr>
        <p:spPr bwMode="auto">
          <a:xfrm>
            <a:off x="6804032" y="2133600"/>
            <a:ext cx="1800225" cy="15827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diamond" w="med" len="lg"/>
            <a:tailEnd type="diamond" w="med" len="lg"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FontTx/>
              <a:buChar char="•"/>
            </a:pPr>
            <a:endParaRPr lang="ru-RU" sz="2000" b="1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12305" name="Text Box 18"/>
          <p:cNvSpPr txBox="1">
            <a:spLocks noChangeArrowheads="1"/>
          </p:cNvSpPr>
          <p:nvPr/>
        </p:nvSpPr>
        <p:spPr bwMode="auto">
          <a:xfrm>
            <a:off x="712809" y="5043525"/>
            <a:ext cx="6781023" cy="40626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</a:pPr>
            <a:r>
              <a:rPr lang="ru-RU" altLang="ru-RU" sz="2400" dirty="0">
                <a:solidFill>
                  <a:srgbClr val="FFFFFF"/>
                </a:solidFill>
                <a:cs typeface="Arial" charset="0"/>
              </a:rPr>
              <a:t>Технология вашего облака для работы с 1С:</a:t>
            </a:r>
            <a:r>
              <a:rPr lang="en-US" altLang="ru-RU" sz="2400" dirty="0">
                <a:solidFill>
                  <a:srgbClr val="FFFFFF"/>
                </a:solidFill>
                <a:cs typeface="Arial" charset="0"/>
              </a:rPr>
              <a:t>ERP</a:t>
            </a:r>
            <a:r>
              <a:rPr lang="ru-RU" altLang="ru-RU" sz="24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9934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3316" name="Picture 4" descr="business-2056029_19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4"/>
          <a:stretch>
            <a:fillRect/>
          </a:stretch>
        </p:blipFill>
        <p:spPr bwMode="auto">
          <a:xfrm>
            <a:off x="25400" y="165100"/>
            <a:ext cx="914400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348039" y="4797462"/>
            <a:ext cx="5795962" cy="1036769"/>
          </a:xfrm>
          <a:prstGeom prst="rect">
            <a:avLst/>
          </a:prstGeom>
          <a:solidFill>
            <a:schemeClr val="tx1">
              <a:alpha val="2392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algn="r"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</a:pPr>
            <a:r>
              <a:rPr lang="ru-RU" altLang="ru-RU" sz="3600" dirty="0">
                <a:solidFill>
                  <a:srgbClr val="FFFFFF"/>
                </a:solidFill>
                <a:cs typeface="Arial" charset="0"/>
              </a:rPr>
              <a:t>	"Большая </a:t>
            </a:r>
            <a:r>
              <a:rPr lang="en-US" altLang="ru-RU" sz="3600" dirty="0">
                <a:solidFill>
                  <a:srgbClr val="FFFFFF"/>
                </a:solidFill>
                <a:cs typeface="Arial" charset="0"/>
              </a:rPr>
              <a:t>ERP</a:t>
            </a:r>
            <a:r>
              <a:rPr lang="ru-RU" altLang="ru-RU" sz="3600" dirty="0">
                <a:solidFill>
                  <a:srgbClr val="FFFFFF"/>
                </a:solidFill>
                <a:cs typeface="Arial" charset="0"/>
              </a:rPr>
              <a:t>" в маленьком мобильном ? </a:t>
            </a:r>
          </a:p>
        </p:txBody>
      </p:sp>
      <p:pic>
        <p:nvPicPr>
          <p:cNvPr id="13318" name="Picture 16" descr="Layer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88913"/>
            <a:ext cx="154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714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2"/>
          <p:cNvSpPr txBox="1">
            <a:spLocks noGrp="1"/>
          </p:cNvSpPr>
          <p:nvPr/>
        </p:nvSpPr>
        <p:spPr bwMode="auto">
          <a:xfrm>
            <a:off x="8243888" y="6597653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fld id="{1F30F2A5-408A-4F9D-A23F-67EAEF7313CF}" type="slidenum">
              <a:rPr lang="ru-RU" altLang="ru-RU" sz="700" b="1">
                <a:solidFill>
                  <a:srgbClr val="000000"/>
                </a:solidFill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t>14</a:t>
            </a:fld>
            <a:endParaRPr lang="ru-RU" altLang="ru-RU" sz="7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763713" y="219075"/>
            <a:ext cx="67691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ru-RU" altLang="ru-RU" sz="3100" b="1">
                <a:solidFill>
                  <a:srgbClr val="FFFFFF"/>
                </a:solidFill>
                <a:cs typeface="Arial" charset="0"/>
              </a:rPr>
              <a:t>Мобильный клиент 1С:</a:t>
            </a:r>
            <a:r>
              <a:rPr lang="en-US" altLang="ru-RU" sz="3100" b="1">
                <a:solidFill>
                  <a:srgbClr val="FFFFFF"/>
                </a:solidFill>
                <a:cs typeface="Arial" charset="0"/>
              </a:rPr>
              <a:t>ERP</a:t>
            </a:r>
            <a:endParaRPr lang="ru-RU" altLang="ru-RU" sz="3100" b="1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6388" name="Picture 15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84319"/>
            <a:ext cx="8978900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250825" y="1484350"/>
            <a:ext cx="1069975" cy="35484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Char char="•"/>
            </a:pPr>
            <a:endParaRPr lang="ru-RU" altLang="ru-RU" sz="2000" b="1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250825" y="1644805"/>
            <a:ext cx="1069975" cy="35484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Char char="•"/>
            </a:pPr>
            <a:endParaRPr lang="ru-RU" altLang="ru-RU" sz="2000" b="1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646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solar-system-11111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r="3932"/>
          <a:stretch>
            <a:fillRect/>
          </a:stretch>
        </p:blipFill>
        <p:spPr bwMode="auto">
          <a:xfrm>
            <a:off x="28575" y="185738"/>
            <a:ext cx="91440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4038600" y="3270255"/>
            <a:ext cx="2515432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</a:pPr>
            <a:r>
              <a:rPr lang="ru-RU" altLang="ru-RU" sz="6000">
                <a:solidFill>
                  <a:srgbClr val="FFFFFF"/>
                </a:solidFill>
                <a:cs typeface="Arial" charset="0"/>
              </a:rPr>
              <a:t>1С:</a:t>
            </a:r>
            <a:r>
              <a:rPr lang="en-US" altLang="ru-RU" sz="6000">
                <a:solidFill>
                  <a:srgbClr val="FFFFFF"/>
                </a:solidFill>
                <a:cs typeface="Arial" charset="0"/>
              </a:rPr>
              <a:t>ERP</a:t>
            </a:r>
            <a:endParaRPr lang="ru-RU" altLang="ru-RU" sz="6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3203577" y="1451012"/>
            <a:ext cx="930063" cy="4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</a:pPr>
            <a:r>
              <a:rPr lang="en-US" altLang="ru-RU" sz="2800">
                <a:solidFill>
                  <a:srgbClr val="FFFFFF"/>
                </a:solidFill>
                <a:cs typeface="Arial" charset="0"/>
              </a:rPr>
              <a:t>PDM</a:t>
            </a:r>
            <a:endParaRPr lang="ru-RU" altLang="ru-RU" sz="2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2339998" y="981082"/>
            <a:ext cx="784189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</a:pPr>
            <a:r>
              <a:rPr lang="en-US" altLang="ru-RU" sz="2400">
                <a:solidFill>
                  <a:srgbClr val="FFFFFF"/>
                </a:solidFill>
                <a:cs typeface="Arial" charset="0"/>
              </a:rPr>
              <a:t>CAD</a:t>
            </a:r>
            <a:endParaRPr lang="ru-RU" altLang="ru-RU" sz="2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885844" y="563600"/>
            <a:ext cx="845103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</a:pPr>
            <a:r>
              <a:rPr lang="en-US" altLang="ru-RU" sz="2400">
                <a:solidFill>
                  <a:srgbClr val="FFFFFF"/>
                </a:solidFill>
                <a:cs typeface="Arial" charset="0"/>
              </a:rPr>
              <a:t>CAM</a:t>
            </a:r>
            <a:endParaRPr lang="ru-RU" altLang="ru-RU" sz="2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323879" y="1197009"/>
            <a:ext cx="729687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</a:pPr>
            <a:r>
              <a:rPr lang="en-US" altLang="ru-RU" sz="2400">
                <a:solidFill>
                  <a:srgbClr val="FFFFFF"/>
                </a:solidFill>
                <a:cs typeface="Arial" charset="0"/>
              </a:rPr>
              <a:t>CAE</a:t>
            </a:r>
            <a:endParaRPr lang="ru-RU" altLang="ru-RU" sz="2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488" name="Text Box 11"/>
          <p:cNvSpPr txBox="1">
            <a:spLocks noChangeArrowheads="1"/>
          </p:cNvSpPr>
          <p:nvPr/>
        </p:nvSpPr>
        <p:spPr bwMode="auto">
          <a:xfrm>
            <a:off x="7019925" y="3429007"/>
            <a:ext cx="731290" cy="4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</a:pPr>
            <a:r>
              <a:rPr lang="en-US" altLang="ru-RU" sz="2800">
                <a:solidFill>
                  <a:srgbClr val="FFFFFF"/>
                </a:solidFill>
                <a:cs typeface="Arial" charset="0"/>
              </a:rPr>
              <a:t>IOT</a:t>
            </a:r>
            <a:endParaRPr lang="ru-RU" altLang="ru-RU" sz="2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489" name="Text Box 12"/>
          <p:cNvSpPr txBox="1">
            <a:spLocks noChangeArrowheads="1"/>
          </p:cNvSpPr>
          <p:nvPr/>
        </p:nvSpPr>
        <p:spPr bwMode="auto">
          <a:xfrm>
            <a:off x="8199438" y="2940086"/>
            <a:ext cx="516488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</a:pPr>
            <a:r>
              <a:rPr lang="en-US" altLang="ru-RU" sz="2000">
                <a:solidFill>
                  <a:srgbClr val="FFFFFF"/>
                </a:solidFill>
                <a:cs typeface="Arial" charset="0"/>
              </a:rPr>
              <a:t>ML</a:t>
            </a:r>
            <a:endParaRPr lang="ru-RU" altLang="ru-RU" sz="20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0490" name="Picture 16" descr="Layer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152400"/>
            <a:ext cx="154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507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610101" y="1776673"/>
            <a:ext cx="1817688" cy="401131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79391" y="6117718"/>
            <a:ext cx="4105275" cy="4011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79388" y="4528631"/>
            <a:ext cx="3384550" cy="4011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250826" y="2892714"/>
            <a:ext cx="1817688" cy="4011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250825" y="1752857"/>
            <a:ext cx="4103688" cy="4011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647950" y="3297491"/>
            <a:ext cx="4032250" cy="4011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2776" name="Rectangle 8"/>
          <p:cNvSpPr>
            <a:spLocks noGrp="1" noChangeArrowheads="1"/>
          </p:cNvSpPr>
          <p:nvPr>
            <p:ph type="title"/>
          </p:nvPr>
        </p:nvSpPr>
        <p:spPr>
          <a:xfrm>
            <a:off x="571504" y="28709"/>
            <a:ext cx="8393110" cy="1081087"/>
          </a:xfrm>
        </p:spPr>
        <p:txBody>
          <a:bodyPr>
            <a:normAutofit/>
          </a:bodyPr>
          <a:lstStyle/>
          <a:p>
            <a:r>
              <a:rPr lang="ru-RU" altLang="ru-RU" sz="2400" b="1" dirty="0"/>
              <a:t>Развитие проекта 1С:</a:t>
            </a:r>
            <a:r>
              <a:rPr lang="en-US" altLang="ru-RU" sz="2400" b="1" dirty="0"/>
              <a:t>ERP  </a:t>
            </a:r>
            <a:br>
              <a:rPr lang="en-US" altLang="ru-RU" sz="2400" b="1" dirty="0"/>
            </a:br>
            <a:r>
              <a:rPr lang="ru-RU" altLang="ru-RU" sz="2400" b="1" dirty="0"/>
              <a:t>Ульяновский автомобильный завод,  Индустрия 4.0</a:t>
            </a: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689245" y="2924175"/>
            <a:ext cx="4068763" cy="1296988"/>
          </a:xfrm>
        </p:spPr>
        <p:txBody>
          <a:bodyPr/>
          <a:lstStyle/>
          <a:p>
            <a:r>
              <a:rPr lang="ru-RU" altLang="ru-RU" sz="1400"/>
              <a:t>Управление НСИ</a:t>
            </a:r>
          </a:p>
          <a:p>
            <a:r>
              <a:rPr lang="ru-RU" altLang="ru-RU" sz="1400"/>
              <a:t>Планирование производства</a:t>
            </a:r>
          </a:p>
          <a:p>
            <a:r>
              <a:rPr lang="ru-RU" altLang="ru-RU" sz="1400"/>
              <a:t>Планирование материальных потоков</a:t>
            </a:r>
          </a:p>
          <a:p>
            <a:r>
              <a:rPr lang="ru-RU" altLang="ru-RU" sz="1400"/>
              <a:t>Управление закупками</a:t>
            </a: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276227" y="1644650"/>
            <a:ext cx="42132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1400">
                <a:latin typeface="Arial" charset="0"/>
              </a:rPr>
              <a:t>Управление складской логистикой (основные ТМЦ)</a:t>
            </a:r>
          </a:p>
          <a:p>
            <a:pPr>
              <a:lnSpc>
                <a:spcPct val="80000"/>
              </a:lnSpc>
            </a:pPr>
            <a:r>
              <a:rPr lang="ru-RU" altLang="ru-RU" sz="1400">
                <a:latin typeface="Arial" charset="0"/>
              </a:rPr>
              <a:t>Управление – склад готовой продукции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630489" y="2514635"/>
            <a:ext cx="1502334" cy="4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</a:pPr>
            <a:r>
              <a:rPr lang="ru-RU" altLang="ru-RU" sz="2800" b="1" dirty="0">
                <a:solidFill>
                  <a:srgbClr val="C00000"/>
                </a:solidFill>
              </a:rPr>
              <a:t>1С:</a:t>
            </a:r>
            <a:r>
              <a:rPr lang="en-US" altLang="ru-RU" sz="2800" b="1" dirty="0">
                <a:solidFill>
                  <a:srgbClr val="C00000"/>
                </a:solidFill>
              </a:rPr>
              <a:t>ERP</a:t>
            </a:r>
            <a:endParaRPr lang="ru-RU" altLang="ru-RU" sz="2800" b="1" dirty="0">
              <a:solidFill>
                <a:srgbClr val="C00000"/>
              </a:solidFill>
            </a:endParaRP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879495" y="5764249"/>
            <a:ext cx="184731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</a:pPr>
            <a:endParaRPr lang="ru-RU" altLang="ru-RU" b="1">
              <a:solidFill>
                <a:srgbClr val="006600"/>
              </a:solidFill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206378" y="1284325"/>
            <a:ext cx="1016625" cy="30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</a:pPr>
            <a:r>
              <a:rPr lang="ru-RU" altLang="ru-RU" sz="1600" b="1"/>
              <a:t>1С:</a:t>
            </a:r>
            <a:r>
              <a:rPr lang="en-US" altLang="ru-RU" sz="1600" b="1"/>
              <a:t>WMS</a:t>
            </a:r>
            <a:endParaRPr lang="ru-RU" altLang="ru-RU" sz="1600" b="1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150831" y="2476533"/>
            <a:ext cx="1078821" cy="30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</a:pPr>
            <a:r>
              <a:rPr lang="ru-RU" altLang="ru-RU" sz="1600" b="1"/>
              <a:t>1С:ТОИР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18" y="2740025"/>
            <a:ext cx="20161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ru-RU" altLang="ru-RU" sz="1400">
                <a:latin typeface="Arial" charset="0"/>
              </a:rPr>
              <a:t>	Управление оборудованием и ремонтами</a:t>
            </a: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-247632" y="3689362"/>
            <a:ext cx="2443163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</a:pPr>
            <a:r>
              <a:rPr lang="ru-RU" altLang="ru-RU" sz="1600" b="1"/>
              <a:t>	</a:t>
            </a:r>
            <a:r>
              <a:rPr lang="en-US" altLang="ru-RU" sz="1600" b="1"/>
              <a:t>QMS </a:t>
            </a:r>
            <a:r>
              <a:rPr lang="ru-RU" altLang="ru-RU" sz="1600" b="1"/>
              <a:t>на 1С:Предприятие 8</a:t>
            </a: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49238" y="4267203"/>
            <a:ext cx="37449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1400">
                <a:latin typeface="Arial" charset="0"/>
              </a:rPr>
              <a:t>Управление качеством</a:t>
            </a:r>
          </a:p>
          <a:p>
            <a:pPr>
              <a:lnSpc>
                <a:spcPct val="80000"/>
              </a:lnSpc>
            </a:pPr>
            <a:r>
              <a:rPr lang="ru-RU" altLang="ru-RU" sz="1400">
                <a:latin typeface="Arial" charset="0"/>
              </a:rPr>
              <a:t>Технология устранения дефектов</a:t>
            </a:r>
          </a:p>
          <a:p>
            <a:pPr>
              <a:lnSpc>
                <a:spcPct val="80000"/>
              </a:lnSpc>
            </a:pPr>
            <a:r>
              <a:rPr lang="ru-RU" altLang="ru-RU" sz="1400">
                <a:latin typeface="Arial" charset="0"/>
              </a:rPr>
              <a:t>Регистрация дефектов</a:t>
            </a:r>
          </a:p>
          <a:p>
            <a:pPr>
              <a:lnSpc>
                <a:spcPct val="80000"/>
              </a:lnSpc>
            </a:pPr>
            <a:r>
              <a:rPr lang="ru-RU" altLang="ru-RU" sz="1400">
                <a:latin typeface="Arial" charset="0"/>
              </a:rPr>
              <a:t>Анализ дефектов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-258762" y="5341974"/>
            <a:ext cx="2598738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</a:pPr>
            <a:r>
              <a:rPr lang="ru-RU" altLang="ru-RU" sz="1600" b="1"/>
              <a:t>	</a:t>
            </a:r>
            <a:r>
              <a:rPr lang="en-US" altLang="ru-RU" sz="1600" b="1"/>
              <a:t>MES </a:t>
            </a:r>
            <a:r>
              <a:rPr lang="ru-RU" altLang="ru-RU" sz="1600" b="1"/>
              <a:t>на 1С:Предприятие 8</a:t>
            </a:r>
          </a:p>
        </p:txBody>
      </p:sp>
      <p:sp>
        <p:nvSpPr>
          <p:cNvPr id="32788" name="Rectangle 20"/>
          <p:cNvSpPr>
            <a:spLocks noChangeArrowheads="1"/>
          </p:cNvSpPr>
          <p:nvPr/>
        </p:nvSpPr>
        <p:spPr bwMode="auto">
          <a:xfrm>
            <a:off x="268288" y="5951572"/>
            <a:ext cx="50403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1400">
                <a:latin typeface="Arial" charset="0"/>
              </a:rPr>
              <a:t>Управление технологией производства</a:t>
            </a:r>
          </a:p>
          <a:p>
            <a:pPr>
              <a:lnSpc>
                <a:spcPct val="80000"/>
              </a:lnSpc>
            </a:pPr>
            <a:r>
              <a:rPr lang="ru-RU" altLang="ru-RU" sz="1400">
                <a:latin typeface="Arial" charset="0"/>
              </a:rPr>
              <a:t>Управление оборудованием</a:t>
            </a:r>
          </a:p>
          <a:p>
            <a:pPr>
              <a:lnSpc>
                <a:spcPct val="80000"/>
              </a:lnSpc>
            </a:pPr>
            <a:r>
              <a:rPr lang="ru-RU" altLang="ru-RU" sz="1400">
                <a:latin typeface="Arial" charset="0"/>
              </a:rPr>
              <a:t>Учет движения автомобиля по конвейеру</a:t>
            </a:r>
          </a:p>
        </p:txBody>
      </p:sp>
      <p:pic>
        <p:nvPicPr>
          <p:cNvPr id="32789" name="Picture 21" descr="pic_sub03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5" t="4269" r="27078" b="4614"/>
          <a:stretch>
            <a:fillRect/>
          </a:stretch>
        </p:blipFill>
        <p:spPr bwMode="auto">
          <a:xfrm>
            <a:off x="4329113" y="4622800"/>
            <a:ext cx="19240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3009900" y="5080017"/>
            <a:ext cx="2952750" cy="64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</a:pPr>
            <a:r>
              <a:rPr lang="ru-RU" altLang="ru-RU" sz="1400" b="1"/>
              <a:t>	Управление промышленным оборудованием</a:t>
            </a:r>
          </a:p>
        </p:txBody>
      </p:sp>
      <p:sp>
        <p:nvSpPr>
          <p:cNvPr id="32791" name="Text Box 23"/>
          <p:cNvSpPr txBox="1">
            <a:spLocks noChangeArrowheads="1"/>
          </p:cNvSpPr>
          <p:nvPr/>
        </p:nvSpPr>
        <p:spPr bwMode="auto">
          <a:xfrm>
            <a:off x="4532344" y="1357350"/>
            <a:ext cx="1676485" cy="30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</a:pPr>
            <a:r>
              <a:rPr lang="en-US" altLang="ru-RU" sz="1600" b="1"/>
              <a:t>PLM – </a:t>
            </a:r>
            <a:r>
              <a:rPr lang="ru-RU" altLang="ru-RU" sz="1600" b="1"/>
              <a:t>система</a:t>
            </a:r>
          </a:p>
        </p:txBody>
      </p:sp>
      <p:sp>
        <p:nvSpPr>
          <p:cNvPr id="32792" name="Rectangle 24"/>
          <p:cNvSpPr>
            <a:spLocks noChangeArrowheads="1"/>
          </p:cNvSpPr>
          <p:nvPr/>
        </p:nvSpPr>
        <p:spPr bwMode="auto">
          <a:xfrm>
            <a:off x="4256095" y="1647825"/>
            <a:ext cx="2232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ru-RU" altLang="ru-RU" sz="1600">
                <a:latin typeface="Arial" charset="0"/>
              </a:rPr>
              <a:t>	Управление конструкторской документацией</a:t>
            </a:r>
          </a:p>
        </p:txBody>
      </p:sp>
      <p:sp>
        <p:nvSpPr>
          <p:cNvPr id="32799" name="Text Box 31"/>
          <p:cNvSpPr txBox="1">
            <a:spLocks noChangeArrowheads="1"/>
          </p:cNvSpPr>
          <p:nvPr/>
        </p:nvSpPr>
        <p:spPr bwMode="auto">
          <a:xfrm>
            <a:off x="6113463" y="1663706"/>
            <a:ext cx="30273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50000"/>
              </a:spcBef>
              <a:buSzPct val="120000"/>
            </a:pPr>
            <a:r>
              <a:rPr lang="ru-RU" altLang="ru-RU" sz="1400" dirty="0">
                <a:solidFill>
                  <a:srgbClr val="D20000"/>
                </a:solidFill>
              </a:rPr>
              <a:t>	</a:t>
            </a:r>
            <a:r>
              <a:rPr lang="en-US" altLang="ru-RU" sz="1400" dirty="0">
                <a:solidFill>
                  <a:srgbClr val="D20000"/>
                </a:solidFill>
              </a:rPr>
              <a:t>ERP – </a:t>
            </a:r>
            <a:r>
              <a:rPr lang="ru-RU" altLang="ru-RU" sz="1400" dirty="0">
                <a:solidFill>
                  <a:srgbClr val="D20000"/>
                </a:solidFill>
              </a:rPr>
              <a:t>система «ядро» современной ИС, </a:t>
            </a:r>
            <a:r>
              <a:rPr lang="ru-RU" altLang="ru-RU" sz="1400" dirty="0" err="1">
                <a:solidFill>
                  <a:srgbClr val="D20000"/>
                </a:solidFill>
              </a:rPr>
              <a:t>агрегатор</a:t>
            </a:r>
            <a:r>
              <a:rPr lang="ru-RU" altLang="ru-RU" sz="1400" dirty="0">
                <a:solidFill>
                  <a:srgbClr val="D20000"/>
                </a:solidFill>
              </a:rPr>
              <a:t> информации для «цифрового двойника изделия»</a:t>
            </a:r>
          </a:p>
        </p:txBody>
      </p:sp>
      <p:pic>
        <p:nvPicPr>
          <p:cNvPr id="32800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16" b="5128"/>
          <a:stretch>
            <a:fillRect/>
          </a:stretch>
        </p:blipFill>
        <p:spPr bwMode="auto">
          <a:xfrm>
            <a:off x="6256361" y="4332288"/>
            <a:ext cx="2808287" cy="229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801" name="Text Box 33"/>
          <p:cNvSpPr txBox="1">
            <a:spLocks noChangeArrowheads="1"/>
          </p:cNvSpPr>
          <p:nvPr/>
        </p:nvSpPr>
        <p:spPr bwMode="auto">
          <a:xfrm>
            <a:off x="7137400" y="6599275"/>
            <a:ext cx="1319592" cy="30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</a:pPr>
            <a:r>
              <a:rPr lang="ru-RU" altLang="ru-RU" sz="1600"/>
              <a:t>ПМЭФ 2018</a:t>
            </a:r>
          </a:p>
        </p:txBody>
      </p:sp>
      <p:sp>
        <p:nvSpPr>
          <p:cNvPr id="32802" name="AutoShape 34"/>
          <p:cNvSpPr>
            <a:spLocks noChangeArrowheads="1"/>
          </p:cNvSpPr>
          <p:nvPr/>
        </p:nvSpPr>
        <p:spPr bwMode="auto">
          <a:xfrm>
            <a:off x="7596188" y="3893070"/>
            <a:ext cx="431800" cy="473631"/>
          </a:xfrm>
          <a:prstGeom prst="upArrow">
            <a:avLst>
              <a:gd name="adj1" fmla="val 36769"/>
              <a:gd name="adj2" fmla="val 44023"/>
            </a:avLst>
          </a:prstGeom>
          <a:solidFill>
            <a:srgbClr val="66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2803" name="Text Box 35"/>
          <p:cNvSpPr txBox="1">
            <a:spLocks noChangeArrowheads="1"/>
          </p:cNvSpPr>
          <p:nvPr/>
        </p:nvSpPr>
        <p:spPr bwMode="auto">
          <a:xfrm>
            <a:off x="6402388" y="2963896"/>
            <a:ext cx="26844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SzPct val="120000"/>
            </a:pPr>
            <a:r>
              <a:rPr lang="ru-RU" altLang="ru-RU" sz="1600"/>
              <a:t>	Создан полигон отработки технологий Индустрии 4.0 с использованием 1С:Предприятие 8</a:t>
            </a:r>
          </a:p>
        </p:txBody>
      </p:sp>
      <p:pic>
        <p:nvPicPr>
          <p:cNvPr id="32804" name="Picture 3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221200"/>
            <a:ext cx="12620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https://mipt.ru/upload/iblock/5c5/1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143008" cy="1143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1563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1434890" y="2778125"/>
            <a:ext cx="4608319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700" b="1">
                <a:solidFill>
                  <a:srgbClr val="D20000"/>
                </a:solidFill>
                <a:latin typeface="Futura PT Demi" pitchFamily="34" charset="0"/>
                <a:cs typeface="Arial" pitchFamily="34" charset="0"/>
              </a:rPr>
              <a:t>ERP</a:t>
            </a:r>
            <a:endParaRPr lang="ru-RU" altLang="ru-RU" sz="16700" b="1">
              <a:solidFill>
                <a:srgbClr val="D20000"/>
              </a:solidFill>
              <a:latin typeface="Futura PT Demi" pitchFamily="34" charset="0"/>
              <a:cs typeface="Arial" pitchFamily="34" charset="0"/>
            </a:endParaRPr>
          </a:p>
        </p:txBody>
      </p:sp>
      <p:pic>
        <p:nvPicPr>
          <p:cNvPr id="20483" name="Picture 2" descr="sheme_UPP-02_02_2012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90" y="1450975"/>
            <a:ext cx="613728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sheme_UPP-02_02_2012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440" y="3403600"/>
            <a:ext cx="93595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sheme_UPP-02_02_2012_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391" y="2532066"/>
            <a:ext cx="2391086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sheme_UPP-02_02_2012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37" y="4941888"/>
            <a:ext cx="119554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 descr="sheme_UPP-02_02_2012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28" y="3411538"/>
            <a:ext cx="1195543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7" descr="sheme_UPP-02_02_2012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653" y="2917825"/>
            <a:ext cx="1194353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8" descr="sheme_UPP-02_02_2012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12" y="4765675"/>
            <a:ext cx="12753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9" descr="sheme_UPP-02_02_2012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035" y="4752975"/>
            <a:ext cx="1085991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 descr="sheme_UPP-02_02_2012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1" y="3781425"/>
            <a:ext cx="1085991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3" descr="sheme_UPP-02_02_2012_0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075" y="1504950"/>
            <a:ext cx="54418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4" descr="sheme_UPP-02_02_2012_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48" y="2071689"/>
            <a:ext cx="869269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5" descr="sheme_UPP-02_02_2012_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380" y="1974850"/>
            <a:ext cx="612061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6" descr="sheme_UPP-02_02_2012_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26" y="1531938"/>
            <a:ext cx="666837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7" descr="sheme_UPP-02_02_2012_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045" y="1477964"/>
            <a:ext cx="403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18" descr="sheme_UPP-02_02_2012_1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56" y="1504950"/>
            <a:ext cx="45368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19" descr="sheme_UPP-02_02_2012_9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455" y="4889503"/>
            <a:ext cx="456069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20" descr="sheme_UPP-02_02_2012_16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33" y="3949700"/>
            <a:ext cx="612061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1" descr="sheme_UPP-02_02_2012_7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61" y="1504952"/>
            <a:ext cx="703751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22" descr="sheme_UPP-02_02_2012_8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232" y="1504950"/>
            <a:ext cx="708514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23" descr="sheme_UPP-02_02_2012_8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47" y="3538538"/>
            <a:ext cx="77758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Picture 24" descr="sheme_UPP-02_02_2012_87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39" y="3994150"/>
            <a:ext cx="510844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Picture 25" descr="sheme_UPP-02_02_2012_9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53" y="3970338"/>
            <a:ext cx="40724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Picture 26" descr="sheme_UPP-02_02_2012_9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0" y="4941888"/>
            <a:ext cx="41201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27" descr="sheme_UPP-02_02_2012_15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746" y="5197478"/>
            <a:ext cx="65254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28" descr="sheme_UPP-02_02_2012_15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43" y="3462341"/>
            <a:ext cx="64064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30" descr="sheme_UPP-02_02_2012_161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897" y="4386266"/>
            <a:ext cx="37866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Picture 31" descr="sheme_UPP-02_02_2012_192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75" y="2851153"/>
            <a:ext cx="69184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32" descr="sheme_UPP-02_02_2012_190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746" y="2595566"/>
            <a:ext cx="700179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Picture 33" descr="sheme_UPP-02_02_2012_169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474" y="3048003"/>
            <a:ext cx="533469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Picture 34" descr="sheme_UPP-02_02_2012_167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0" y="5194300"/>
            <a:ext cx="947861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3" name="Text Box 35"/>
          <p:cNvSpPr txBox="1">
            <a:spLocks noChangeArrowheads="1"/>
          </p:cNvSpPr>
          <p:nvPr/>
        </p:nvSpPr>
        <p:spPr bwMode="auto">
          <a:xfrm>
            <a:off x="329847" y="2935288"/>
            <a:ext cx="1276516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Потребность в продукции</a:t>
            </a:r>
          </a:p>
        </p:txBody>
      </p:sp>
      <p:sp>
        <p:nvSpPr>
          <p:cNvPr id="20514" name="AutoShape 36"/>
          <p:cNvSpPr>
            <a:spLocks noChangeArrowheads="1"/>
          </p:cNvSpPr>
          <p:nvPr/>
        </p:nvSpPr>
        <p:spPr bwMode="auto">
          <a:xfrm>
            <a:off x="728759" y="3560763"/>
            <a:ext cx="460832" cy="404812"/>
          </a:xfrm>
          <a:prstGeom prst="downArrow">
            <a:avLst>
              <a:gd name="adj1" fmla="val 25194"/>
              <a:gd name="adj2" fmla="val 30296"/>
            </a:avLst>
          </a:prstGeom>
          <a:solidFill>
            <a:srgbClr val="FFD833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600" b="1">
              <a:solidFill>
                <a:srgbClr val="5F0000"/>
              </a:solidFill>
              <a:latin typeface="Futura PT Demi" pitchFamily="34" charset="0"/>
              <a:cs typeface="Arial" pitchFamily="34" charset="0"/>
            </a:endParaRPr>
          </a:p>
        </p:txBody>
      </p:sp>
      <p:sp>
        <p:nvSpPr>
          <p:cNvPr id="20515" name="AutoShape 37"/>
          <p:cNvSpPr>
            <a:spLocks noChangeArrowheads="1"/>
          </p:cNvSpPr>
          <p:nvPr/>
        </p:nvSpPr>
        <p:spPr bwMode="auto">
          <a:xfrm rot="-5400000">
            <a:off x="1656208" y="3964954"/>
            <a:ext cx="458787" cy="406056"/>
          </a:xfrm>
          <a:prstGeom prst="downArrow">
            <a:avLst>
              <a:gd name="adj1" fmla="val 25194"/>
              <a:gd name="adj2" fmla="val 30269"/>
            </a:avLst>
          </a:prstGeom>
          <a:solidFill>
            <a:srgbClr val="FFD833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600" b="1">
              <a:solidFill>
                <a:srgbClr val="5F0000"/>
              </a:solidFill>
              <a:latin typeface="Futura PT Demi" pitchFamily="34" charset="0"/>
              <a:cs typeface="Arial" pitchFamily="34" charset="0"/>
            </a:endParaRPr>
          </a:p>
        </p:txBody>
      </p:sp>
      <p:sp>
        <p:nvSpPr>
          <p:cNvPr id="20516" name="AutoShape 39"/>
          <p:cNvSpPr>
            <a:spLocks noChangeArrowheads="1"/>
          </p:cNvSpPr>
          <p:nvPr/>
        </p:nvSpPr>
        <p:spPr bwMode="auto">
          <a:xfrm>
            <a:off x="691845" y="4532313"/>
            <a:ext cx="460831" cy="404812"/>
          </a:xfrm>
          <a:prstGeom prst="downArrow">
            <a:avLst>
              <a:gd name="adj1" fmla="val 25194"/>
              <a:gd name="adj2" fmla="val 30296"/>
            </a:avLst>
          </a:prstGeom>
          <a:solidFill>
            <a:srgbClr val="FFD833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600" b="1">
              <a:solidFill>
                <a:srgbClr val="5F0000"/>
              </a:solidFill>
              <a:latin typeface="Futura PT Demi" pitchFamily="34" charset="0"/>
              <a:cs typeface="Arial" pitchFamily="34" charset="0"/>
            </a:endParaRPr>
          </a:p>
        </p:txBody>
      </p:sp>
      <p:sp>
        <p:nvSpPr>
          <p:cNvPr id="20517" name="Text Box 40"/>
          <p:cNvSpPr txBox="1">
            <a:spLocks noChangeArrowheads="1"/>
          </p:cNvSpPr>
          <p:nvPr/>
        </p:nvSpPr>
        <p:spPr bwMode="auto">
          <a:xfrm>
            <a:off x="385814" y="5676903"/>
            <a:ext cx="127770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Обеспечение потребности</a:t>
            </a:r>
          </a:p>
        </p:txBody>
      </p:sp>
      <p:sp>
        <p:nvSpPr>
          <p:cNvPr id="20518" name="AutoShape 41"/>
          <p:cNvSpPr>
            <a:spLocks noChangeArrowheads="1"/>
          </p:cNvSpPr>
          <p:nvPr/>
        </p:nvSpPr>
        <p:spPr bwMode="auto">
          <a:xfrm rot="10800000">
            <a:off x="1752829" y="4581528"/>
            <a:ext cx="840691" cy="8921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700 h 21600"/>
              <a:gd name="T14" fmla="*/ 20471 w 21600"/>
              <a:gd name="T15" fmla="*/ 745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622" y="0"/>
                </a:lnTo>
                <a:lnTo>
                  <a:pt x="16622" y="4700"/>
                </a:lnTo>
                <a:lnTo>
                  <a:pt x="12427" y="4700"/>
                </a:lnTo>
                <a:cubicBezTo>
                  <a:pt x="5564" y="4700"/>
                  <a:pt x="0" y="8039"/>
                  <a:pt x="0" y="12158"/>
                </a:cubicBezTo>
                <a:lnTo>
                  <a:pt x="0" y="21600"/>
                </a:lnTo>
                <a:lnTo>
                  <a:pt x="2819" y="21600"/>
                </a:lnTo>
                <a:lnTo>
                  <a:pt x="2819" y="12158"/>
                </a:lnTo>
                <a:cubicBezTo>
                  <a:pt x="2819" y="9562"/>
                  <a:pt x="7121" y="7458"/>
                  <a:pt x="12427" y="7458"/>
                </a:cubicBezTo>
                <a:lnTo>
                  <a:pt x="16622" y="7458"/>
                </a:lnTo>
                <a:lnTo>
                  <a:pt x="16622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D833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20519" name="AutoShape 42"/>
          <p:cNvSpPr>
            <a:spLocks noChangeArrowheads="1"/>
          </p:cNvSpPr>
          <p:nvPr/>
        </p:nvSpPr>
        <p:spPr bwMode="auto">
          <a:xfrm rot="10800000" flipH="1">
            <a:off x="3172239" y="4581528"/>
            <a:ext cx="840691" cy="8921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700 h 21600"/>
              <a:gd name="T14" fmla="*/ 20471 w 21600"/>
              <a:gd name="T15" fmla="*/ 745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622" y="0"/>
                </a:lnTo>
                <a:lnTo>
                  <a:pt x="16622" y="4700"/>
                </a:lnTo>
                <a:lnTo>
                  <a:pt x="12427" y="4700"/>
                </a:lnTo>
                <a:cubicBezTo>
                  <a:pt x="5564" y="4700"/>
                  <a:pt x="0" y="8039"/>
                  <a:pt x="0" y="12158"/>
                </a:cubicBezTo>
                <a:lnTo>
                  <a:pt x="0" y="21600"/>
                </a:lnTo>
                <a:lnTo>
                  <a:pt x="2819" y="21600"/>
                </a:lnTo>
                <a:lnTo>
                  <a:pt x="2819" y="12158"/>
                </a:lnTo>
                <a:cubicBezTo>
                  <a:pt x="2819" y="9562"/>
                  <a:pt x="7121" y="7458"/>
                  <a:pt x="12427" y="7458"/>
                </a:cubicBezTo>
                <a:lnTo>
                  <a:pt x="16622" y="7458"/>
                </a:lnTo>
                <a:lnTo>
                  <a:pt x="16622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D833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         </a:t>
            </a:r>
          </a:p>
        </p:txBody>
      </p:sp>
      <p:sp>
        <p:nvSpPr>
          <p:cNvPr id="20520" name="Text Box 43"/>
          <p:cNvSpPr txBox="1">
            <a:spLocks noChangeArrowheads="1"/>
          </p:cNvSpPr>
          <p:nvPr/>
        </p:nvSpPr>
        <p:spPr bwMode="auto">
          <a:xfrm>
            <a:off x="3830740" y="5600700"/>
            <a:ext cx="1276516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Потребность в обеспечении для продукции</a:t>
            </a:r>
          </a:p>
        </p:txBody>
      </p:sp>
      <p:sp>
        <p:nvSpPr>
          <p:cNvPr id="20521" name="AutoShape 44"/>
          <p:cNvSpPr>
            <a:spLocks noChangeArrowheads="1"/>
          </p:cNvSpPr>
          <p:nvPr/>
        </p:nvSpPr>
        <p:spPr bwMode="auto">
          <a:xfrm>
            <a:off x="3167476" y="3033716"/>
            <a:ext cx="840691" cy="8921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700 h 21600"/>
              <a:gd name="T14" fmla="*/ 20471 w 21600"/>
              <a:gd name="T15" fmla="*/ 745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622" y="0"/>
                </a:lnTo>
                <a:lnTo>
                  <a:pt x="16622" y="4700"/>
                </a:lnTo>
                <a:lnTo>
                  <a:pt x="12427" y="4700"/>
                </a:lnTo>
                <a:cubicBezTo>
                  <a:pt x="5564" y="4700"/>
                  <a:pt x="0" y="8039"/>
                  <a:pt x="0" y="12158"/>
                </a:cubicBezTo>
                <a:lnTo>
                  <a:pt x="0" y="21600"/>
                </a:lnTo>
                <a:lnTo>
                  <a:pt x="2819" y="21600"/>
                </a:lnTo>
                <a:lnTo>
                  <a:pt x="2819" y="12158"/>
                </a:lnTo>
                <a:cubicBezTo>
                  <a:pt x="2819" y="9562"/>
                  <a:pt x="7121" y="7458"/>
                  <a:pt x="12427" y="7458"/>
                </a:cubicBezTo>
                <a:lnTo>
                  <a:pt x="16622" y="7458"/>
                </a:lnTo>
                <a:lnTo>
                  <a:pt x="16622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D833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20522" name="Text Box 45"/>
          <p:cNvSpPr txBox="1">
            <a:spLocks noChangeArrowheads="1"/>
          </p:cNvSpPr>
          <p:nvPr/>
        </p:nvSpPr>
        <p:spPr bwMode="auto">
          <a:xfrm>
            <a:off x="4931020" y="2914650"/>
            <a:ext cx="1276516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Потребность в обеспечении для продукции</a:t>
            </a:r>
          </a:p>
        </p:txBody>
      </p:sp>
      <p:sp>
        <p:nvSpPr>
          <p:cNvPr id="20523" name="AutoShape 46"/>
          <p:cNvSpPr>
            <a:spLocks noChangeArrowheads="1"/>
          </p:cNvSpPr>
          <p:nvPr/>
        </p:nvSpPr>
        <p:spPr bwMode="auto">
          <a:xfrm>
            <a:off x="3388961" y="2152650"/>
            <a:ext cx="760909" cy="7572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1407 w 21600"/>
              <a:gd name="T13" fmla="*/ 9456 h 21600"/>
              <a:gd name="T14" fmla="*/ 20193 w 21600"/>
              <a:gd name="T15" fmla="*/ 1214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524"/>
                </a:lnTo>
                <a:lnTo>
                  <a:pt x="9456" y="4524"/>
                </a:lnTo>
                <a:lnTo>
                  <a:pt x="9456" y="9456"/>
                </a:lnTo>
                <a:lnTo>
                  <a:pt x="4524" y="9456"/>
                </a:lnTo>
                <a:lnTo>
                  <a:pt x="4524" y="6480"/>
                </a:lnTo>
                <a:lnTo>
                  <a:pt x="0" y="10800"/>
                </a:lnTo>
                <a:lnTo>
                  <a:pt x="4524" y="15120"/>
                </a:lnTo>
                <a:lnTo>
                  <a:pt x="4524" y="12144"/>
                </a:lnTo>
                <a:lnTo>
                  <a:pt x="9456" y="12144"/>
                </a:lnTo>
                <a:lnTo>
                  <a:pt x="9456" y="17076"/>
                </a:lnTo>
                <a:lnTo>
                  <a:pt x="6480" y="17076"/>
                </a:lnTo>
                <a:lnTo>
                  <a:pt x="10800" y="21600"/>
                </a:lnTo>
                <a:lnTo>
                  <a:pt x="15120" y="17076"/>
                </a:lnTo>
                <a:lnTo>
                  <a:pt x="12144" y="17076"/>
                </a:lnTo>
                <a:lnTo>
                  <a:pt x="12144" y="12144"/>
                </a:lnTo>
                <a:lnTo>
                  <a:pt x="17076" y="12144"/>
                </a:lnTo>
                <a:lnTo>
                  <a:pt x="17076" y="15120"/>
                </a:lnTo>
                <a:lnTo>
                  <a:pt x="21600" y="10800"/>
                </a:lnTo>
                <a:lnTo>
                  <a:pt x="17076" y="6480"/>
                </a:lnTo>
                <a:lnTo>
                  <a:pt x="17076" y="9456"/>
                </a:lnTo>
                <a:lnTo>
                  <a:pt x="12144" y="9456"/>
                </a:lnTo>
                <a:lnTo>
                  <a:pt x="12144" y="4524"/>
                </a:lnTo>
                <a:lnTo>
                  <a:pt x="15120" y="4524"/>
                </a:lnTo>
                <a:lnTo>
                  <a:pt x="10800" y="0"/>
                </a:lnTo>
                <a:close/>
              </a:path>
            </a:pathLst>
          </a:custGeom>
          <a:solidFill>
            <a:srgbClr val="FFD833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20524" name="Text Box 47"/>
          <p:cNvSpPr txBox="1">
            <a:spLocks noChangeArrowheads="1"/>
          </p:cNvSpPr>
          <p:nvPr/>
        </p:nvSpPr>
        <p:spPr bwMode="auto">
          <a:xfrm>
            <a:off x="2297015" y="1919288"/>
            <a:ext cx="1277707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Согласования, проработка, дополнения</a:t>
            </a:r>
          </a:p>
        </p:txBody>
      </p:sp>
      <p:sp>
        <p:nvSpPr>
          <p:cNvPr id="20525" name="AutoShape 48"/>
          <p:cNvSpPr>
            <a:spLocks noChangeArrowheads="1"/>
          </p:cNvSpPr>
          <p:nvPr/>
        </p:nvSpPr>
        <p:spPr bwMode="auto">
          <a:xfrm rot="-5400000">
            <a:off x="4887388" y="3193526"/>
            <a:ext cx="458788" cy="1983839"/>
          </a:xfrm>
          <a:prstGeom prst="downArrow">
            <a:avLst>
              <a:gd name="adj1" fmla="val 26241"/>
              <a:gd name="adj2" fmla="val 66187"/>
            </a:avLst>
          </a:prstGeom>
          <a:solidFill>
            <a:srgbClr val="FFD833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600" b="1">
              <a:solidFill>
                <a:srgbClr val="5F0000"/>
              </a:solidFill>
              <a:latin typeface="Futura PT Demi" pitchFamily="34" charset="0"/>
              <a:cs typeface="Arial" pitchFamily="34" charset="0"/>
            </a:endParaRPr>
          </a:p>
        </p:txBody>
      </p:sp>
      <p:sp>
        <p:nvSpPr>
          <p:cNvPr id="20526" name="Text Box 49"/>
          <p:cNvSpPr txBox="1">
            <a:spLocks noChangeArrowheads="1"/>
          </p:cNvSpPr>
          <p:nvPr/>
        </p:nvSpPr>
        <p:spPr bwMode="auto">
          <a:xfrm>
            <a:off x="6207537" y="4357691"/>
            <a:ext cx="127770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Потребность в производстве</a:t>
            </a:r>
          </a:p>
        </p:txBody>
      </p:sp>
      <p:sp>
        <p:nvSpPr>
          <p:cNvPr id="20527" name="Text Box 50"/>
          <p:cNvSpPr txBox="1">
            <a:spLocks noChangeArrowheads="1"/>
          </p:cNvSpPr>
          <p:nvPr/>
        </p:nvSpPr>
        <p:spPr bwMode="auto">
          <a:xfrm>
            <a:off x="7692440" y="4833938"/>
            <a:ext cx="1009781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Приемка продукции</a:t>
            </a:r>
          </a:p>
        </p:txBody>
      </p:sp>
      <p:sp>
        <p:nvSpPr>
          <p:cNvPr id="20528" name="AutoShape 51"/>
          <p:cNvSpPr>
            <a:spLocks noChangeArrowheads="1"/>
          </p:cNvSpPr>
          <p:nvPr/>
        </p:nvSpPr>
        <p:spPr bwMode="auto">
          <a:xfrm rot="10800000">
            <a:off x="7553119" y="5265741"/>
            <a:ext cx="679935" cy="7572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90 h 21600"/>
              <a:gd name="T14" fmla="*/ 20096 w 21600"/>
              <a:gd name="T15" fmla="*/ 766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847" y="0"/>
                </a:lnTo>
                <a:lnTo>
                  <a:pt x="15847" y="4490"/>
                </a:lnTo>
                <a:lnTo>
                  <a:pt x="12427" y="4490"/>
                </a:lnTo>
                <a:cubicBezTo>
                  <a:pt x="5564" y="4490"/>
                  <a:pt x="0" y="7923"/>
                  <a:pt x="0" y="12158"/>
                </a:cubicBezTo>
                <a:lnTo>
                  <a:pt x="0" y="21600"/>
                </a:lnTo>
                <a:lnTo>
                  <a:pt x="3248" y="21600"/>
                </a:lnTo>
                <a:lnTo>
                  <a:pt x="3248" y="12158"/>
                </a:lnTo>
                <a:cubicBezTo>
                  <a:pt x="3248" y="9678"/>
                  <a:pt x="7358" y="7668"/>
                  <a:pt x="12427" y="7668"/>
                </a:cubicBezTo>
                <a:lnTo>
                  <a:pt x="15847" y="7668"/>
                </a:lnTo>
                <a:lnTo>
                  <a:pt x="15847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D833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20529" name="Text Box 52"/>
          <p:cNvSpPr txBox="1">
            <a:spLocks noChangeArrowheads="1"/>
          </p:cNvSpPr>
          <p:nvPr/>
        </p:nvSpPr>
        <p:spPr bwMode="auto">
          <a:xfrm>
            <a:off x="7594795" y="2635252"/>
            <a:ext cx="127651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Ресурсное обеспечение производства</a:t>
            </a:r>
          </a:p>
        </p:txBody>
      </p:sp>
      <p:sp>
        <p:nvSpPr>
          <p:cNvPr id="20530" name="Text Box 53"/>
          <p:cNvSpPr txBox="1">
            <a:spLocks noChangeArrowheads="1"/>
          </p:cNvSpPr>
          <p:nvPr/>
        </p:nvSpPr>
        <p:spPr bwMode="auto">
          <a:xfrm>
            <a:off x="5197755" y="4891088"/>
            <a:ext cx="133129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Автоматизация процессов</a:t>
            </a:r>
          </a:p>
        </p:txBody>
      </p:sp>
      <p:sp>
        <p:nvSpPr>
          <p:cNvPr id="20531" name="Text Box 54"/>
          <p:cNvSpPr txBox="1">
            <a:spLocks noChangeArrowheads="1"/>
          </p:cNvSpPr>
          <p:nvPr/>
        </p:nvSpPr>
        <p:spPr bwMode="auto">
          <a:xfrm>
            <a:off x="4203453" y="1990727"/>
            <a:ext cx="17063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Индивидуальные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бизнес – процессы</a:t>
            </a:r>
          </a:p>
        </p:txBody>
      </p:sp>
      <p:sp>
        <p:nvSpPr>
          <p:cNvPr id="20532" name="Text Box 55"/>
          <p:cNvSpPr txBox="1">
            <a:spLocks noChangeArrowheads="1"/>
          </p:cNvSpPr>
          <p:nvPr/>
        </p:nvSpPr>
        <p:spPr bwMode="auto">
          <a:xfrm>
            <a:off x="6417115" y="5888041"/>
            <a:ext cx="12753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Продукция</a:t>
            </a:r>
          </a:p>
        </p:txBody>
      </p:sp>
      <p:sp>
        <p:nvSpPr>
          <p:cNvPr id="20533" name="AutoShape 56"/>
          <p:cNvSpPr>
            <a:spLocks noChangeArrowheads="1"/>
          </p:cNvSpPr>
          <p:nvPr/>
        </p:nvSpPr>
        <p:spPr bwMode="auto">
          <a:xfrm rot="10800000">
            <a:off x="6138471" y="5672138"/>
            <a:ext cx="870460" cy="2984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479 h 21600"/>
              <a:gd name="T14" fmla="*/ 19445 w 21600"/>
              <a:gd name="T15" fmla="*/ 1512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14" y="0"/>
                </a:moveTo>
                <a:lnTo>
                  <a:pt x="16214" y="6479"/>
                </a:lnTo>
                <a:lnTo>
                  <a:pt x="3375" y="6479"/>
                </a:lnTo>
                <a:lnTo>
                  <a:pt x="3375" y="15121"/>
                </a:lnTo>
                <a:lnTo>
                  <a:pt x="16214" y="15121"/>
                </a:lnTo>
                <a:lnTo>
                  <a:pt x="16214" y="21600"/>
                </a:lnTo>
                <a:lnTo>
                  <a:pt x="21600" y="10800"/>
                </a:lnTo>
                <a:lnTo>
                  <a:pt x="16214" y="0"/>
                </a:lnTo>
                <a:close/>
              </a:path>
              <a:path w="21600" h="21600">
                <a:moveTo>
                  <a:pt x="1350" y="6479"/>
                </a:moveTo>
                <a:lnTo>
                  <a:pt x="1350" y="15121"/>
                </a:lnTo>
                <a:lnTo>
                  <a:pt x="2700" y="15121"/>
                </a:lnTo>
                <a:lnTo>
                  <a:pt x="2700" y="6479"/>
                </a:lnTo>
                <a:lnTo>
                  <a:pt x="1350" y="6479"/>
                </a:lnTo>
                <a:close/>
              </a:path>
              <a:path w="21600" h="21600">
                <a:moveTo>
                  <a:pt x="0" y="6479"/>
                </a:moveTo>
                <a:lnTo>
                  <a:pt x="0" y="15121"/>
                </a:lnTo>
                <a:lnTo>
                  <a:pt x="675" y="15121"/>
                </a:lnTo>
                <a:lnTo>
                  <a:pt x="675" y="6479"/>
                </a:lnTo>
                <a:lnTo>
                  <a:pt x="0" y="6479"/>
                </a:lnTo>
                <a:close/>
              </a:path>
            </a:pathLst>
          </a:custGeom>
          <a:solidFill>
            <a:srgbClr val="FFD833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20534" name="AutoShape 58"/>
          <p:cNvSpPr>
            <a:spLocks noChangeArrowheads="1"/>
          </p:cNvSpPr>
          <p:nvPr/>
        </p:nvSpPr>
        <p:spPr bwMode="auto">
          <a:xfrm rot="10800000">
            <a:off x="447735" y="4462463"/>
            <a:ext cx="460832" cy="404812"/>
          </a:xfrm>
          <a:prstGeom prst="downArrow">
            <a:avLst>
              <a:gd name="adj1" fmla="val 25194"/>
              <a:gd name="adj2" fmla="val 30296"/>
            </a:avLst>
          </a:prstGeom>
          <a:solidFill>
            <a:schemeClr val="accent2">
              <a:alpha val="49019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600" b="1">
              <a:solidFill>
                <a:srgbClr val="5F0000"/>
              </a:solidFill>
              <a:latin typeface="Futura PT Demi" pitchFamily="34" charset="0"/>
              <a:cs typeface="Arial" pitchFamily="34" charset="0"/>
            </a:endParaRPr>
          </a:p>
        </p:txBody>
      </p:sp>
      <p:sp>
        <p:nvSpPr>
          <p:cNvPr id="20535" name="AutoShape 59"/>
          <p:cNvSpPr>
            <a:spLocks noChangeArrowheads="1"/>
          </p:cNvSpPr>
          <p:nvPr/>
        </p:nvSpPr>
        <p:spPr bwMode="auto">
          <a:xfrm rot="10800000">
            <a:off x="498939" y="3511553"/>
            <a:ext cx="459641" cy="404813"/>
          </a:xfrm>
          <a:prstGeom prst="downArrow">
            <a:avLst>
              <a:gd name="adj1" fmla="val 25194"/>
              <a:gd name="adj2" fmla="val 30296"/>
            </a:avLst>
          </a:prstGeom>
          <a:solidFill>
            <a:schemeClr val="accent2">
              <a:alpha val="49019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600" b="1">
              <a:solidFill>
                <a:srgbClr val="5F0000"/>
              </a:solidFill>
              <a:latin typeface="Futura PT Demi" pitchFamily="34" charset="0"/>
              <a:cs typeface="Arial" pitchFamily="34" charset="0"/>
            </a:endParaRPr>
          </a:p>
        </p:txBody>
      </p:sp>
      <p:sp>
        <p:nvSpPr>
          <p:cNvPr id="20536" name="AutoShape 60"/>
          <p:cNvSpPr>
            <a:spLocks noChangeArrowheads="1"/>
          </p:cNvSpPr>
          <p:nvPr/>
        </p:nvSpPr>
        <p:spPr bwMode="auto">
          <a:xfrm rot="5400000">
            <a:off x="1750278" y="4077666"/>
            <a:ext cx="458788" cy="406056"/>
          </a:xfrm>
          <a:prstGeom prst="downArrow">
            <a:avLst>
              <a:gd name="adj1" fmla="val 25194"/>
              <a:gd name="adj2" fmla="val 30268"/>
            </a:avLst>
          </a:prstGeom>
          <a:solidFill>
            <a:schemeClr val="accent2">
              <a:alpha val="49019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600" b="1">
              <a:solidFill>
                <a:srgbClr val="5F0000"/>
              </a:solidFill>
              <a:latin typeface="Futura PT Demi" pitchFamily="34" charset="0"/>
              <a:cs typeface="Arial" pitchFamily="34" charset="0"/>
            </a:endParaRPr>
          </a:p>
        </p:txBody>
      </p:sp>
      <p:sp>
        <p:nvSpPr>
          <p:cNvPr id="20537" name="AutoShape 61"/>
          <p:cNvSpPr>
            <a:spLocks noChangeArrowheads="1"/>
          </p:cNvSpPr>
          <p:nvPr/>
        </p:nvSpPr>
        <p:spPr bwMode="auto">
          <a:xfrm rot="5400000" flipH="1">
            <a:off x="1930508" y="4556265"/>
            <a:ext cx="836612" cy="89665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700 h 21600"/>
              <a:gd name="T14" fmla="*/ 20471 w 21600"/>
              <a:gd name="T15" fmla="*/ 745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622" y="0"/>
                </a:lnTo>
                <a:lnTo>
                  <a:pt x="16622" y="4700"/>
                </a:lnTo>
                <a:lnTo>
                  <a:pt x="12427" y="4700"/>
                </a:lnTo>
                <a:cubicBezTo>
                  <a:pt x="5564" y="4700"/>
                  <a:pt x="0" y="8039"/>
                  <a:pt x="0" y="12158"/>
                </a:cubicBezTo>
                <a:lnTo>
                  <a:pt x="0" y="21600"/>
                </a:lnTo>
                <a:lnTo>
                  <a:pt x="2819" y="21600"/>
                </a:lnTo>
                <a:lnTo>
                  <a:pt x="2819" y="12158"/>
                </a:lnTo>
                <a:cubicBezTo>
                  <a:pt x="2819" y="9562"/>
                  <a:pt x="7121" y="7458"/>
                  <a:pt x="12427" y="7458"/>
                </a:cubicBezTo>
                <a:lnTo>
                  <a:pt x="16622" y="7458"/>
                </a:lnTo>
                <a:lnTo>
                  <a:pt x="16622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2">
              <a:alpha val="49019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20538" name="AutoShape 62"/>
          <p:cNvSpPr>
            <a:spLocks noChangeArrowheads="1"/>
          </p:cNvSpPr>
          <p:nvPr/>
        </p:nvSpPr>
        <p:spPr bwMode="auto">
          <a:xfrm rot="-5400000">
            <a:off x="3154630" y="4559440"/>
            <a:ext cx="836612" cy="89665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700 h 21600"/>
              <a:gd name="T14" fmla="*/ 20471 w 21600"/>
              <a:gd name="T15" fmla="*/ 745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622" y="0"/>
                </a:lnTo>
                <a:lnTo>
                  <a:pt x="16622" y="4700"/>
                </a:lnTo>
                <a:lnTo>
                  <a:pt x="12427" y="4700"/>
                </a:lnTo>
                <a:cubicBezTo>
                  <a:pt x="5564" y="4700"/>
                  <a:pt x="0" y="8039"/>
                  <a:pt x="0" y="12158"/>
                </a:cubicBezTo>
                <a:lnTo>
                  <a:pt x="0" y="21600"/>
                </a:lnTo>
                <a:lnTo>
                  <a:pt x="2819" y="21600"/>
                </a:lnTo>
                <a:lnTo>
                  <a:pt x="2819" y="12158"/>
                </a:lnTo>
                <a:cubicBezTo>
                  <a:pt x="2819" y="9562"/>
                  <a:pt x="7121" y="7458"/>
                  <a:pt x="12427" y="7458"/>
                </a:cubicBezTo>
                <a:lnTo>
                  <a:pt x="16622" y="7458"/>
                </a:lnTo>
                <a:lnTo>
                  <a:pt x="16622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2">
              <a:alpha val="49019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         </a:t>
            </a:r>
          </a:p>
        </p:txBody>
      </p:sp>
      <p:sp>
        <p:nvSpPr>
          <p:cNvPr id="20539" name="AutoShape 63"/>
          <p:cNvSpPr>
            <a:spLocks noChangeArrowheads="1"/>
          </p:cNvSpPr>
          <p:nvPr/>
        </p:nvSpPr>
        <p:spPr bwMode="auto">
          <a:xfrm rot="5400000">
            <a:off x="4721871" y="3366564"/>
            <a:ext cx="458787" cy="1983839"/>
          </a:xfrm>
          <a:prstGeom prst="downArrow">
            <a:avLst>
              <a:gd name="adj1" fmla="val 26241"/>
              <a:gd name="adj2" fmla="val 66187"/>
            </a:avLst>
          </a:prstGeom>
          <a:solidFill>
            <a:schemeClr val="accent2">
              <a:alpha val="49019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600" b="1">
              <a:solidFill>
                <a:srgbClr val="5F0000"/>
              </a:solidFill>
              <a:latin typeface="Futura PT Demi" pitchFamily="34" charset="0"/>
              <a:cs typeface="Arial" pitchFamily="34" charset="0"/>
            </a:endParaRPr>
          </a:p>
        </p:txBody>
      </p:sp>
      <p:sp>
        <p:nvSpPr>
          <p:cNvPr id="20540" name="AutoShape 64"/>
          <p:cNvSpPr>
            <a:spLocks noChangeArrowheads="1"/>
          </p:cNvSpPr>
          <p:nvPr/>
        </p:nvSpPr>
        <p:spPr bwMode="auto">
          <a:xfrm rot="16200000" flipH="1">
            <a:off x="2902185" y="3056078"/>
            <a:ext cx="836613" cy="89665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700 h 21600"/>
              <a:gd name="T14" fmla="*/ 20471 w 21600"/>
              <a:gd name="T15" fmla="*/ 745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622" y="0"/>
                </a:lnTo>
                <a:lnTo>
                  <a:pt x="16622" y="4700"/>
                </a:lnTo>
                <a:lnTo>
                  <a:pt x="12427" y="4700"/>
                </a:lnTo>
                <a:cubicBezTo>
                  <a:pt x="5564" y="4700"/>
                  <a:pt x="0" y="8039"/>
                  <a:pt x="0" y="12158"/>
                </a:cubicBezTo>
                <a:lnTo>
                  <a:pt x="0" y="21600"/>
                </a:lnTo>
                <a:lnTo>
                  <a:pt x="2819" y="21600"/>
                </a:lnTo>
                <a:lnTo>
                  <a:pt x="2819" y="12158"/>
                </a:lnTo>
                <a:cubicBezTo>
                  <a:pt x="2819" y="9562"/>
                  <a:pt x="7121" y="7458"/>
                  <a:pt x="12427" y="7458"/>
                </a:cubicBezTo>
                <a:lnTo>
                  <a:pt x="16622" y="7458"/>
                </a:lnTo>
                <a:lnTo>
                  <a:pt x="16622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2">
              <a:alpha val="49019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20541" name="AutoShape 65"/>
          <p:cNvSpPr>
            <a:spLocks noChangeArrowheads="1"/>
          </p:cNvSpPr>
          <p:nvPr/>
        </p:nvSpPr>
        <p:spPr bwMode="auto">
          <a:xfrm>
            <a:off x="2624480" y="2752728"/>
            <a:ext cx="462023" cy="404813"/>
          </a:xfrm>
          <a:prstGeom prst="downArrow">
            <a:avLst>
              <a:gd name="adj1" fmla="val 25194"/>
              <a:gd name="adj2" fmla="val 30296"/>
            </a:avLst>
          </a:prstGeom>
          <a:solidFill>
            <a:schemeClr val="accent2">
              <a:alpha val="49019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600" b="1">
              <a:solidFill>
                <a:srgbClr val="5F0000"/>
              </a:solidFill>
              <a:latin typeface="Futura PT Demi" pitchFamily="34" charset="0"/>
              <a:cs typeface="Arial" pitchFamily="34" charset="0"/>
            </a:endParaRPr>
          </a:p>
        </p:txBody>
      </p:sp>
      <p:sp>
        <p:nvSpPr>
          <p:cNvPr id="20542" name="TextBox 3"/>
          <p:cNvSpPr txBox="1">
            <a:spLocks noChangeArrowheads="1"/>
          </p:cNvSpPr>
          <p:nvPr/>
        </p:nvSpPr>
        <p:spPr bwMode="auto">
          <a:xfrm>
            <a:off x="7410223" y="1517650"/>
            <a:ext cx="14141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Цифровая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Модель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(двойник)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00" b="1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Предприятия*</a:t>
            </a:r>
          </a:p>
        </p:txBody>
      </p:sp>
      <p:sp>
        <p:nvSpPr>
          <p:cNvPr id="20543" name="TextBox 4"/>
          <p:cNvSpPr txBox="1">
            <a:spLocks noChangeArrowheads="1"/>
          </p:cNvSpPr>
          <p:nvPr/>
        </p:nvSpPr>
        <p:spPr bwMode="auto">
          <a:xfrm>
            <a:off x="4840521" y="6527803"/>
            <a:ext cx="38250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5F0000"/>
                </a:solidFill>
                <a:latin typeface="Futura PT Demi" pitchFamily="34" charset="0"/>
                <a:cs typeface="Arial" pitchFamily="34" charset="0"/>
              </a:rPr>
              <a:t>* Должна быть уточнена данными из внешних систем</a:t>
            </a:r>
          </a:p>
        </p:txBody>
      </p:sp>
      <p:sp>
        <p:nvSpPr>
          <p:cNvPr id="20544" name="Rectangle 66"/>
          <p:cNvSpPr>
            <a:spLocks noGrp="1" noChangeArrowheads="1"/>
          </p:cNvSpPr>
          <p:nvPr>
            <p:ph type="title"/>
          </p:nvPr>
        </p:nvSpPr>
        <p:spPr>
          <a:xfrm>
            <a:off x="1612318" y="160341"/>
            <a:ext cx="7212075" cy="1081087"/>
          </a:xfrm>
          <a:noFill/>
        </p:spPr>
        <p:txBody>
          <a:bodyPr/>
          <a:lstStyle/>
          <a:p>
            <a:pPr algn="ctr"/>
            <a:r>
              <a:rPr lang="en-US" altLang="ru-RU" sz="2400" b="0" dirty="0">
                <a:latin typeface="Futura PT Demi" pitchFamily="34" charset="0"/>
              </a:rPr>
              <a:t>ERP – </a:t>
            </a:r>
            <a:r>
              <a:rPr lang="ru-RU" altLang="ru-RU" sz="2400" b="0" dirty="0">
                <a:latin typeface="Futura PT Demi" pitchFamily="34" charset="0"/>
              </a:rPr>
              <a:t>решение как основа для «</a:t>
            </a:r>
            <a:r>
              <a:rPr lang="ru-RU" altLang="ru-RU" sz="2400" b="0" dirty="0" err="1">
                <a:latin typeface="Futura PT Demi" pitchFamily="34" charset="0"/>
              </a:rPr>
              <a:t>Цифровизации</a:t>
            </a:r>
            <a:r>
              <a:rPr lang="ru-RU" altLang="ru-RU" sz="2400" b="0" dirty="0">
                <a:latin typeface="Futura PT Demi" pitchFamily="34" charset="0"/>
              </a:rPr>
              <a:t>» в 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2990989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835150" y="230191"/>
            <a:ext cx="7308850" cy="1081087"/>
          </a:xfrm>
        </p:spPr>
        <p:txBody>
          <a:bodyPr/>
          <a:lstStyle/>
          <a:p>
            <a:pPr algn="ctr"/>
            <a:r>
              <a:rPr lang="ru-RU" altLang="ru-RU">
                <a:solidFill>
                  <a:schemeClr val="bg1"/>
                </a:solidFill>
              </a:rPr>
              <a:t>Оптимизация производительности </a:t>
            </a:r>
            <a:br>
              <a:rPr lang="ru-RU" altLang="ru-RU">
                <a:solidFill>
                  <a:schemeClr val="bg1"/>
                </a:solidFill>
              </a:rPr>
            </a:br>
            <a:r>
              <a:rPr lang="ru-RU" altLang="ru-RU">
                <a:solidFill>
                  <a:schemeClr val="bg1"/>
                </a:solidFill>
              </a:rPr>
              <a:t>1С:</a:t>
            </a:r>
            <a:r>
              <a:rPr lang="en-US" altLang="ru-RU">
                <a:solidFill>
                  <a:schemeClr val="bg1"/>
                </a:solidFill>
              </a:rPr>
              <a:t>ERP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5603" name="Picture 17" descr="235709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0" b="12592"/>
          <a:stretch>
            <a:fillRect/>
          </a:stretch>
        </p:blipFill>
        <p:spPr bwMode="auto">
          <a:xfrm>
            <a:off x="0" y="1636720"/>
            <a:ext cx="9144000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18"/>
          <p:cNvSpPr txBox="1">
            <a:spLocks noChangeArrowheads="1"/>
          </p:cNvSpPr>
          <p:nvPr/>
        </p:nvSpPr>
        <p:spPr bwMode="auto">
          <a:xfrm>
            <a:off x="-190495" y="5172095"/>
            <a:ext cx="5940425" cy="145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ru-RU" altLang="ru-RU" sz="2400">
                <a:solidFill>
                  <a:srgbClr val="FFFFFF"/>
                </a:solidFill>
                <a:cs typeface="Arial" charset="0"/>
              </a:rPr>
              <a:t>	Оптимизация расчета себестоимости – </a:t>
            </a:r>
            <a:r>
              <a:rPr lang="ru-RU" altLang="ru-RU" sz="3200" b="1">
                <a:solidFill>
                  <a:srgbClr val="FFFFFF"/>
                </a:solidFill>
                <a:cs typeface="Arial" charset="0"/>
              </a:rPr>
              <a:t>ускорение в 6,75 раза</a:t>
            </a:r>
          </a:p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Blip>
                <a:blip r:embed="rId3"/>
              </a:buBlip>
            </a:pPr>
            <a:endParaRPr lang="ru-RU" altLang="ru-RU" sz="24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605" name="Text Box 19"/>
          <p:cNvSpPr txBox="1">
            <a:spLocks noChangeArrowheads="1"/>
          </p:cNvSpPr>
          <p:nvPr/>
        </p:nvSpPr>
        <p:spPr bwMode="auto">
          <a:xfrm>
            <a:off x="4500569" y="1773244"/>
            <a:ext cx="4427537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algn="r"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</a:pPr>
            <a:r>
              <a:rPr lang="ru-RU" altLang="ru-RU" sz="2000">
                <a:solidFill>
                  <a:srgbClr val="FFFFFF"/>
                </a:solidFill>
                <a:cs typeface="Arial" charset="0"/>
              </a:rPr>
              <a:t>	Решение Системы Линейных Уравнений при расчете себестоимости на платформе 8.3.14</a:t>
            </a:r>
          </a:p>
        </p:txBody>
      </p:sp>
      <p:sp>
        <p:nvSpPr>
          <p:cNvPr id="25606" name="Text Box 20"/>
          <p:cNvSpPr txBox="1">
            <a:spLocks noChangeArrowheads="1"/>
          </p:cNvSpPr>
          <p:nvPr/>
        </p:nvSpPr>
        <p:spPr bwMode="auto">
          <a:xfrm>
            <a:off x="196849" y="6094450"/>
            <a:ext cx="4764446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</a:pPr>
            <a:r>
              <a:rPr lang="ru-RU" altLang="ru-RU" sz="2000">
                <a:solidFill>
                  <a:srgbClr val="FFFFFF"/>
                </a:solidFill>
                <a:cs typeface="Arial" charset="0"/>
              </a:rPr>
              <a:t>На примере проекта в машиностроении</a:t>
            </a:r>
          </a:p>
        </p:txBody>
      </p:sp>
    </p:spTree>
    <p:extLst>
      <p:ext uri="{BB962C8B-B14F-4D97-AF65-F5344CB8AC3E}">
        <p14:creationId xmlns:p14="http://schemas.microsoft.com/office/powerpoint/2010/main" val="3432140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background-3228704_19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r="4817"/>
          <a:stretch>
            <a:fillRect/>
          </a:stretch>
        </p:blipFill>
        <p:spPr bwMode="auto">
          <a:xfrm>
            <a:off x="0" y="1497016"/>
            <a:ext cx="914400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107951" y="529502"/>
            <a:ext cx="292068" cy="3539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Char char="•"/>
            </a:pPr>
            <a:endParaRPr lang="ru-RU" altLang="ru-RU" sz="2000" b="1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1979712" y="490736"/>
            <a:ext cx="489428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</a:pPr>
            <a:r>
              <a:rPr lang="ru-RU" altLang="ru-RU" sz="4000" dirty="0">
                <a:solidFill>
                  <a:srgbClr val="FFFFFF"/>
                </a:solidFill>
                <a:cs typeface="Arial" charset="0"/>
              </a:rPr>
              <a:t>Бизнес «без границ»</a:t>
            </a:r>
          </a:p>
        </p:txBody>
      </p:sp>
    </p:spTree>
    <p:extLst>
      <p:ext uri="{BB962C8B-B14F-4D97-AF65-F5344CB8AC3E}">
        <p14:creationId xmlns:p14="http://schemas.microsoft.com/office/powerpoint/2010/main" val="1928665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1590420" y="620695"/>
            <a:ext cx="7197725" cy="7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800" b="1" dirty="0">
                <a:solidFill>
                  <a:schemeClr val="bg1"/>
                </a:solidFill>
              </a:rPr>
              <a:t>ERP</a:t>
            </a:r>
            <a:r>
              <a:rPr lang="ru-RU" altLang="ru-RU" sz="1800" b="1" dirty="0">
                <a:solidFill>
                  <a:schemeClr val="bg1"/>
                </a:solidFill>
              </a:rPr>
              <a:t> – система на платформе </a:t>
            </a:r>
            <a:r>
              <a:rPr lang="en-US" altLang="ru-RU" sz="1800" b="1" dirty="0">
                <a:solidFill>
                  <a:schemeClr val="bg1"/>
                </a:solidFill>
              </a:rPr>
              <a:t>1С:</a:t>
            </a:r>
            <a:r>
              <a:rPr lang="ru-RU" altLang="ru-RU" sz="1800" b="1" dirty="0">
                <a:solidFill>
                  <a:schemeClr val="bg1"/>
                </a:solidFill>
              </a:rPr>
              <a:t>Предприятие – это модно</a:t>
            </a: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250825" y="2277512"/>
            <a:ext cx="8642350" cy="254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ts val="1000"/>
              </a:spcBef>
              <a:spcAft>
                <a:spcPct val="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Инновационная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технологическая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платформа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мирового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уровня</a:t>
            </a:r>
            <a:endParaRPr lang="ru-RU" altLang="ru-RU" sz="1800" dirty="0">
              <a:solidFill>
                <a:schemeClr val="bg1"/>
              </a:solidFill>
            </a:endParaRPr>
          </a:p>
          <a:p>
            <a:pPr fontAlgn="base">
              <a:spcBef>
                <a:spcPts val="1000"/>
              </a:spcBef>
              <a:spcAft>
                <a:spcPct val="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Система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построенных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на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ней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прикладных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решений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br>
              <a:rPr lang="ru-RU" altLang="ru-RU" sz="1800" dirty="0">
                <a:solidFill>
                  <a:schemeClr val="bg1"/>
                </a:solidFill>
              </a:rPr>
            </a:br>
            <a:r>
              <a:rPr lang="en-US" altLang="ru-RU" sz="1800" dirty="0">
                <a:solidFill>
                  <a:schemeClr val="bg1"/>
                </a:solidFill>
              </a:rPr>
              <a:t>   </a:t>
            </a:r>
            <a:r>
              <a:rPr lang="en-US" altLang="ru-RU" sz="1800" dirty="0" err="1">
                <a:solidFill>
                  <a:schemeClr val="bg1"/>
                </a:solidFill>
              </a:rPr>
              <a:t>для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эффективного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управления</a:t>
            </a:r>
            <a:r>
              <a:rPr lang="en-US" altLang="ru-RU" sz="1800" dirty="0">
                <a:solidFill>
                  <a:schemeClr val="bg1"/>
                </a:solidFill>
              </a:rPr>
              <a:t> и </a:t>
            </a:r>
            <a:r>
              <a:rPr lang="en-US" altLang="ru-RU" sz="1800" dirty="0" err="1">
                <a:solidFill>
                  <a:schemeClr val="bg1"/>
                </a:solidFill>
              </a:rPr>
              <a:t>учета</a:t>
            </a:r>
            <a:endParaRPr lang="en-US" altLang="ru-RU" sz="1800" dirty="0">
              <a:solidFill>
                <a:schemeClr val="bg1"/>
              </a:solidFill>
            </a:endParaRPr>
          </a:p>
          <a:p>
            <a:pPr fontAlgn="base">
              <a:spcBef>
                <a:spcPts val="1000"/>
              </a:spcBef>
              <a:spcAft>
                <a:spcPct val="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Более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b="1" dirty="0">
                <a:solidFill>
                  <a:schemeClr val="bg1"/>
                </a:solidFill>
              </a:rPr>
              <a:t>1000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тиражируемых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прикладных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решений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</a:p>
          <a:p>
            <a:pPr fontAlgn="base">
              <a:spcBef>
                <a:spcPts val="1000"/>
              </a:spcBef>
              <a:spcAft>
                <a:spcPct val="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Более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b="1" dirty="0">
                <a:solidFill>
                  <a:schemeClr val="bg1"/>
                </a:solidFill>
              </a:rPr>
              <a:t>5 000 000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пользователей</a:t>
            </a:r>
            <a:r>
              <a:rPr lang="en-US" altLang="ru-RU" sz="1800" dirty="0">
                <a:solidFill>
                  <a:schemeClr val="bg1"/>
                </a:solidFill>
              </a:rPr>
              <a:t> в </a:t>
            </a:r>
            <a:r>
              <a:rPr lang="en-US" altLang="ru-RU" sz="1800" dirty="0" err="1">
                <a:solidFill>
                  <a:schemeClr val="bg1"/>
                </a:solidFill>
              </a:rPr>
              <a:t>коммерческих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предприятиях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br>
              <a:rPr lang="en-US" altLang="ru-RU" sz="1800" dirty="0">
                <a:solidFill>
                  <a:schemeClr val="bg1"/>
                </a:solidFill>
              </a:rPr>
            </a:br>
            <a:r>
              <a:rPr lang="en-US" altLang="ru-RU" sz="1800" dirty="0">
                <a:solidFill>
                  <a:schemeClr val="bg1"/>
                </a:solidFill>
              </a:rPr>
              <a:t>   и </a:t>
            </a:r>
            <a:r>
              <a:rPr lang="en-US" altLang="ru-RU" sz="1800" dirty="0" err="1">
                <a:solidFill>
                  <a:schemeClr val="bg1"/>
                </a:solidFill>
              </a:rPr>
              <a:t>государственных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учреждениях</a:t>
            </a:r>
            <a:endParaRPr lang="en-US" altLang="ru-RU" sz="1800" dirty="0">
              <a:solidFill>
                <a:schemeClr val="bg1"/>
              </a:solidFill>
            </a:endParaRPr>
          </a:p>
          <a:p>
            <a:pPr fontAlgn="base">
              <a:spcBef>
                <a:spcPts val="1000"/>
              </a:spcBef>
              <a:spcAft>
                <a:spcPct val="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Более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b="1" dirty="0">
                <a:solidFill>
                  <a:schemeClr val="bg1"/>
                </a:solidFill>
              </a:rPr>
              <a:t>300 000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специалистов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программируют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на</a:t>
            </a:r>
            <a:r>
              <a:rPr lang="en-US" altLang="ru-RU" sz="1800" dirty="0">
                <a:solidFill>
                  <a:schemeClr val="bg1"/>
                </a:solidFill>
              </a:rPr>
              <a:t> </a:t>
            </a:r>
            <a:r>
              <a:rPr lang="en-US" altLang="ru-RU" sz="1800" dirty="0" err="1">
                <a:solidFill>
                  <a:schemeClr val="bg1"/>
                </a:solidFill>
              </a:rPr>
              <a:t>языке</a:t>
            </a:r>
            <a:r>
              <a:rPr lang="en-US" altLang="ru-RU" sz="1800" dirty="0">
                <a:solidFill>
                  <a:schemeClr val="bg1"/>
                </a:solidFill>
              </a:rPr>
              <a:t> 1С:Предприятия</a:t>
            </a:r>
            <a:endParaRPr lang="ru-RU" alt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71759"/>
      </p:ext>
    </p:extLst>
  </p:cSld>
  <p:clrMapOvr>
    <a:masterClrMapping/>
  </p:clrMapOvr>
  <p:transition advTm="6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750" y="255595"/>
            <a:ext cx="7010400" cy="1081087"/>
          </a:xfrm>
        </p:spPr>
        <p:txBody>
          <a:bodyPr/>
          <a:lstStyle/>
          <a:p>
            <a:pPr algn="ctr">
              <a:lnSpc>
                <a:spcPct val="85000"/>
              </a:lnSpc>
            </a:pPr>
            <a:r>
              <a:rPr lang="ru-RU" altLang="ru-RU" sz="2400" dirty="0">
                <a:solidFill>
                  <a:schemeClr val="bg1"/>
                </a:solidFill>
              </a:rPr>
              <a:t>Бета-версия «1С:</a:t>
            </a:r>
            <a:r>
              <a:rPr lang="en-US" altLang="ru-RU" sz="2400" dirty="0">
                <a:solidFill>
                  <a:schemeClr val="bg1"/>
                </a:solidFill>
              </a:rPr>
              <a:t>ERP WE</a:t>
            </a:r>
            <a:r>
              <a:rPr lang="ru-RU" altLang="ru-RU" sz="2400" dirty="0">
                <a:solidFill>
                  <a:schemeClr val="bg1"/>
                </a:solidFill>
              </a:rPr>
              <a:t>» - </a:t>
            </a:r>
            <a:r>
              <a:rPr lang="ru-RU" altLang="ru-RU" sz="2400" dirty="0" err="1">
                <a:solidFill>
                  <a:schemeClr val="bg1"/>
                </a:solidFill>
              </a:rPr>
              <a:t>делокализованное</a:t>
            </a:r>
            <a:r>
              <a:rPr lang="ru-RU" altLang="ru-RU" sz="2400" dirty="0">
                <a:solidFill>
                  <a:schemeClr val="bg1"/>
                </a:solidFill>
              </a:rPr>
              <a:t> прикладное</a:t>
            </a:r>
            <a:r>
              <a:rPr lang="ru-RU" altLang="ru-RU" sz="2400" i="1" dirty="0">
                <a:solidFill>
                  <a:schemeClr val="bg1"/>
                </a:solidFill>
              </a:rPr>
              <a:t> </a:t>
            </a:r>
            <a:r>
              <a:rPr lang="ru-RU" altLang="ru-RU" sz="2400" dirty="0">
                <a:solidFill>
                  <a:schemeClr val="bg1"/>
                </a:solidFill>
              </a:rPr>
              <a:t>решение «1С:</a:t>
            </a:r>
            <a:r>
              <a:rPr lang="en-US" altLang="ru-RU" sz="2400" dirty="0">
                <a:solidFill>
                  <a:schemeClr val="bg1"/>
                </a:solidFill>
              </a:rPr>
              <a:t>ERP</a:t>
            </a:r>
            <a:r>
              <a:rPr lang="ru-RU" altLang="ru-RU" sz="2400" dirty="0">
                <a:solidFill>
                  <a:schemeClr val="bg1"/>
                </a:solidFill>
              </a:rPr>
              <a:t>»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1176" y="3854450"/>
            <a:ext cx="2897188" cy="3168650"/>
          </a:xfrm>
        </p:spPr>
        <p:txBody>
          <a:bodyPr/>
          <a:lstStyle/>
          <a:p>
            <a:pPr>
              <a:buSzPct val="110000"/>
            </a:pPr>
            <a:r>
              <a:rPr lang="ru-RU" altLang="ru-RU">
                <a:solidFill>
                  <a:schemeClr val="bg1"/>
                </a:solidFill>
              </a:rPr>
              <a:t>Подсистема регламентированного учета РСБУ, налоговый учет и отчетность РФ</a:t>
            </a:r>
          </a:p>
          <a:p>
            <a:pPr>
              <a:buSzPct val="110000"/>
            </a:pPr>
            <a:r>
              <a:rPr lang="ru-RU" altLang="ru-RU">
                <a:solidFill>
                  <a:schemeClr val="bg1"/>
                </a:solidFill>
              </a:rPr>
              <a:t>Подсистема расчета зарплаты и кадрового учета</a:t>
            </a:r>
          </a:p>
          <a:p>
            <a:pPr>
              <a:buSzPct val="110000"/>
            </a:pPr>
            <a:r>
              <a:rPr lang="ru-RU" altLang="ru-RU">
                <a:solidFill>
                  <a:schemeClr val="bg1"/>
                </a:solidFill>
              </a:rPr>
              <a:t>Некоторые другие подсистемы (библиотеки), отчеты специфичные для РФ</a:t>
            </a:r>
          </a:p>
          <a:p>
            <a:pPr>
              <a:buSzPct val="110000"/>
            </a:pP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-25398" y="2522538"/>
            <a:ext cx="301307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fontAlgn="base">
              <a:spcAft>
                <a:spcPct val="0"/>
              </a:spcAft>
              <a:buSzPct val="110000"/>
              <a:buFontTx/>
              <a:buChar char="•"/>
            </a:pPr>
            <a:endParaRPr lang="ru-RU" altLang="ru-RU">
              <a:solidFill>
                <a:srgbClr val="FFFFFF"/>
              </a:solidFill>
              <a:cs typeface="Arial" charset="0"/>
            </a:endParaRPr>
          </a:p>
          <a:p>
            <a:pPr fontAlgn="base">
              <a:spcAft>
                <a:spcPct val="0"/>
              </a:spcAft>
              <a:buSzPct val="110000"/>
              <a:buFontTx/>
              <a:buChar char="•"/>
            </a:pPr>
            <a:endParaRPr lang="ru-RU" altLang="ru-RU">
              <a:solidFill>
                <a:srgbClr val="FFFFFF"/>
              </a:solidFill>
              <a:cs typeface="Arial" charset="0"/>
            </a:endParaRPr>
          </a:p>
          <a:p>
            <a:pPr fontAlgn="base">
              <a:spcAft>
                <a:spcPct val="0"/>
              </a:spcAft>
              <a:buSzPct val="110000"/>
              <a:buFontTx/>
              <a:buChar char="•"/>
            </a:pPr>
            <a:r>
              <a:rPr lang="ru-RU" altLang="ru-RU">
                <a:solidFill>
                  <a:srgbClr val="FFFFFF"/>
                </a:solidFill>
                <a:cs typeface="Arial" charset="0"/>
              </a:rPr>
              <a:t>Нормативно – справочная информация: учетные политики и настройки учета, организации, контрагенты, физические лица, номенклатура, договоры, кассы, банковские счета, статьи доходов и расходов, направления деятельности</a:t>
            </a:r>
          </a:p>
          <a:p>
            <a:pPr fontAlgn="base">
              <a:spcAft>
                <a:spcPct val="0"/>
              </a:spcAft>
              <a:buSzPct val="110000"/>
              <a:buFontTx/>
              <a:buChar char="•"/>
            </a:pPr>
            <a:r>
              <a:rPr lang="ru-RU" altLang="ru-RU">
                <a:solidFill>
                  <a:srgbClr val="FFFFFF"/>
                </a:solidFill>
                <a:cs typeface="Arial" charset="0"/>
              </a:rPr>
              <a:t>НДС, выбор ставок, расчет сумм в документах, учет входящего НДС при закупке </a:t>
            </a:r>
          </a:p>
          <a:p>
            <a:pPr fontAlgn="base">
              <a:spcAft>
                <a:spcPct val="0"/>
              </a:spcAft>
              <a:buSzPct val="110000"/>
              <a:buFontTx/>
              <a:buChar char="•"/>
            </a:pPr>
            <a:endParaRPr lang="ru-RU" alt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916242" y="1733553"/>
            <a:ext cx="2663825" cy="56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</a:pPr>
            <a:r>
              <a:rPr lang="ru-RU" altLang="ru-RU" sz="1800">
                <a:solidFill>
                  <a:srgbClr val="FFFFFF"/>
                </a:solidFill>
                <a:cs typeface="Arial" charset="0"/>
              </a:rPr>
              <a:t>	Исключены из версии для РФ: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12725" y="1403351"/>
            <a:ext cx="2605200" cy="32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</a:pPr>
            <a:r>
              <a:rPr lang="ru-RU" altLang="ru-RU" sz="1800">
                <a:solidFill>
                  <a:srgbClr val="FFFFFF"/>
                </a:solidFill>
                <a:cs typeface="Arial" charset="0"/>
              </a:rPr>
              <a:t>Интернационализация: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262689" y="2744792"/>
            <a:ext cx="2648482" cy="32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</a:pPr>
            <a:r>
              <a:rPr lang="ru-RU" altLang="ru-RU" sz="1800">
                <a:solidFill>
                  <a:srgbClr val="FFFFFF"/>
                </a:solidFill>
                <a:cs typeface="Arial" charset="0"/>
              </a:rPr>
              <a:t>Направления развития :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6067427" y="4094163"/>
            <a:ext cx="28797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fontAlgn="base">
              <a:spcAft>
                <a:spcPct val="0"/>
              </a:spcAft>
              <a:buSzPct val="110000"/>
              <a:buFontTx/>
              <a:buChar char="•"/>
            </a:pPr>
            <a:endParaRPr lang="ru-RU" altLang="ru-RU">
              <a:solidFill>
                <a:srgbClr val="FFFFFF"/>
              </a:solidFill>
              <a:cs typeface="Arial" charset="0"/>
            </a:endParaRPr>
          </a:p>
          <a:p>
            <a:pPr fontAlgn="base">
              <a:spcAft>
                <a:spcPct val="0"/>
              </a:spcAft>
              <a:buSzPct val="110000"/>
              <a:buFontTx/>
              <a:buChar char="•"/>
            </a:pPr>
            <a:r>
              <a:rPr lang="ru-RU" altLang="ru-RU">
                <a:solidFill>
                  <a:srgbClr val="FFFFFF"/>
                </a:solidFill>
                <a:cs typeface="Arial" charset="0"/>
              </a:rPr>
              <a:t>Адаптация к особенностям ведения бизнеса и организации учета за пределами РФ (развитие МСФО и прочее)</a:t>
            </a:r>
          </a:p>
          <a:p>
            <a:pPr fontAlgn="base">
              <a:spcAft>
                <a:spcPct val="0"/>
              </a:spcAft>
              <a:buSzPct val="110000"/>
              <a:buFontTx/>
              <a:buChar char="•"/>
            </a:pPr>
            <a:r>
              <a:rPr lang="ru-RU" altLang="ru-RU">
                <a:solidFill>
                  <a:srgbClr val="FFFFFF"/>
                </a:solidFill>
                <a:cs typeface="Arial" charset="0"/>
              </a:rPr>
              <a:t>Перевод кода и объектов конфигурации на английский язык </a:t>
            </a:r>
          </a:p>
        </p:txBody>
      </p:sp>
      <p:sp>
        <p:nvSpPr>
          <p:cNvPr id="28681" name="AutoShape 9" descr="Scope free ico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Char char="•"/>
            </a:pPr>
            <a:endParaRPr lang="ru-RU" altLang="ru-RU" sz="2000" b="1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28682" name="AutoShape 10" descr="Scope free ico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Char char="•"/>
            </a:pPr>
            <a:endParaRPr lang="ru-RU" altLang="ru-RU" sz="2000" b="1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9" y="1836738"/>
            <a:ext cx="1223962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2395575"/>
            <a:ext cx="14224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3117850"/>
            <a:ext cx="11874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6132513" y="1873253"/>
            <a:ext cx="2741456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</a:pPr>
            <a:r>
              <a:rPr lang="en-US" altLang="ru-RU" sz="2400">
                <a:solidFill>
                  <a:srgbClr val="FFFFFF"/>
                </a:solidFill>
                <a:cs typeface="Arial" charset="0"/>
              </a:rPr>
              <a:t>WE = </a:t>
            </a:r>
            <a:r>
              <a:rPr lang="ru-RU" altLang="ru-RU" sz="2400">
                <a:solidFill>
                  <a:srgbClr val="FFFFFF"/>
                </a:solidFill>
                <a:cs typeface="Arial" charset="0"/>
              </a:rPr>
              <a:t>World Edition</a:t>
            </a:r>
          </a:p>
        </p:txBody>
      </p:sp>
    </p:spTree>
    <p:extLst>
      <p:ext uri="{BB962C8B-B14F-4D97-AF65-F5344CB8AC3E}">
        <p14:creationId xmlns:p14="http://schemas.microsoft.com/office/powerpoint/2010/main" val="3159213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9" y="26992"/>
            <a:ext cx="7893042" cy="1081087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000" b="1" dirty="0">
                <a:latin typeface="Arial" charset="0"/>
              </a:rPr>
              <a:t>1С:ERP для роста российского бизнеса и его продвижения на зарубежные рынки</a:t>
            </a:r>
          </a:p>
        </p:txBody>
      </p:sp>
      <p:pic>
        <p:nvPicPr>
          <p:cNvPr id="14339" name="Picture 3" descr="dekorativnaya-kosmetika-faberl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36" y="1339850"/>
            <a:ext cx="244792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1" y="1412875"/>
            <a:ext cx="17176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faberlic_f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8" r="9694"/>
          <a:stretch>
            <a:fillRect/>
          </a:stretch>
        </p:blipFill>
        <p:spPr bwMode="auto">
          <a:xfrm>
            <a:off x="112716" y="2852738"/>
            <a:ext cx="298767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876426" y="1176338"/>
            <a:ext cx="5111750" cy="158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ct val="20000"/>
              </a:spcBef>
              <a:buClr>
                <a:srgbClr val="CC3300"/>
              </a:buClr>
              <a:buChar char="•"/>
              <a:defRPr sz="20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3300"/>
              </a:buClr>
              <a:buChar char="•"/>
              <a:defRPr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3300"/>
              </a:buClr>
              <a:buChar char="•"/>
              <a:defRPr sz="16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3300"/>
              </a:buClr>
              <a:buChar char="•"/>
              <a:defRPr sz="14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50000"/>
              </a:spcBef>
              <a:buSzPct val="120000"/>
            </a:pPr>
            <a:r>
              <a:rPr lang="ru-RU" altLang="ru-RU" sz="1600">
                <a:solidFill>
                  <a:schemeClr val="tx1"/>
                </a:solidFill>
                <a:latin typeface="Arial" charset="0"/>
              </a:rPr>
              <a:t>ТОП-100 мировых парфюмерно-косметических компаний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buSzPct val="120000"/>
            </a:pPr>
            <a:r>
              <a:rPr lang="ru-RU" altLang="ru-RU" sz="1600">
                <a:solidFill>
                  <a:schemeClr val="tx1"/>
                </a:solidFill>
                <a:latin typeface="Arial" charset="0"/>
              </a:rPr>
              <a:t>Представительства в 20 странах, поставки в 40 стран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buSzPct val="120000"/>
            </a:pPr>
            <a:r>
              <a:rPr lang="ru-RU" altLang="ru-RU" sz="1600">
                <a:solidFill>
                  <a:schemeClr val="tx1"/>
                </a:solidFill>
                <a:latin typeface="Arial" charset="0"/>
              </a:rPr>
              <a:t>Сеть продаж: 5000 партнеров, 1000000 консультантов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buSzPct val="120000"/>
            </a:pPr>
            <a:r>
              <a:rPr lang="ru-RU" altLang="ru-RU" sz="1600">
                <a:solidFill>
                  <a:schemeClr val="tx1"/>
                </a:solidFill>
                <a:latin typeface="Arial" charset="0"/>
              </a:rPr>
              <a:t>Более 20000000 сделок в месяц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-342900" y="1973263"/>
            <a:ext cx="2305050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ct val="20000"/>
              </a:spcBef>
              <a:buClr>
                <a:srgbClr val="CC3300"/>
              </a:buClr>
              <a:buChar char="•"/>
              <a:defRPr sz="20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3300"/>
              </a:buClr>
              <a:buChar char="•"/>
              <a:defRPr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3300"/>
              </a:buClr>
              <a:buChar char="•"/>
              <a:defRPr sz="16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3300"/>
              </a:buClr>
              <a:buChar char="•"/>
              <a:defRPr sz="14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Tx/>
              <a:buSzPct val="120000"/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Arial" charset="0"/>
              </a:rPr>
              <a:t>	ПМЭФ, меморандумом о сотрудничестве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ClrTx/>
              <a:buSzPct val="120000"/>
            </a:pPr>
            <a:endParaRPr lang="ru-RU" altLang="ru-RU" sz="16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-350838" y="5857909"/>
            <a:ext cx="9386888" cy="92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ct val="20000"/>
              </a:spcBef>
              <a:buClr>
                <a:srgbClr val="CC3300"/>
              </a:buClr>
              <a:buChar char="•"/>
              <a:defRPr sz="20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3300"/>
              </a:buClr>
              <a:buChar char="•"/>
              <a:defRPr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3300"/>
              </a:buClr>
              <a:buChar char="•"/>
              <a:defRPr sz="16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3300"/>
              </a:buClr>
              <a:buChar char="•"/>
              <a:defRPr sz="14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Tx/>
              <a:buSzPct val="120000"/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Arial" charset="0"/>
              </a:rPr>
              <a:t>	Владислав </a:t>
            </a:r>
            <a:r>
              <a:rPr lang="ru-RU" altLang="ru-RU" sz="1600" dirty="0" err="1">
                <a:solidFill>
                  <a:schemeClr val="tx1"/>
                </a:solidFill>
                <a:latin typeface="Arial" charset="0"/>
              </a:rPr>
              <a:t>Даванков</a:t>
            </a:r>
            <a:r>
              <a:rPr lang="ru-RU" altLang="ru-RU" sz="1600" dirty="0">
                <a:solidFill>
                  <a:schemeClr val="tx1"/>
                </a:solidFill>
                <a:latin typeface="Arial" charset="0"/>
              </a:rPr>
              <a:t>, вице-президент: «Нам очень приятно, что мы нашли в лице фирмы 1С надёжного партнёра с помощью которого смогли перевести наши информационные системы с IT-продуктов наших уважаемых зарубежных партнеров на программное обеспечение отечественной компании»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7091380" y="6551650"/>
            <a:ext cx="2116605" cy="30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>
              <a:spcBef>
                <a:spcPct val="20000"/>
              </a:spcBef>
              <a:buClr>
                <a:srgbClr val="CC3300"/>
              </a:buClr>
              <a:buChar char="•"/>
              <a:defRPr sz="20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3300"/>
              </a:buClr>
              <a:buChar char="•"/>
              <a:defRPr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3300"/>
              </a:buClr>
              <a:buChar char="•"/>
              <a:defRPr sz="16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3300"/>
              </a:buClr>
              <a:buChar char="•"/>
              <a:defRPr sz="14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Tx/>
              <a:buSzPct val="120000"/>
              <a:buFontTx/>
              <a:buNone/>
            </a:pPr>
            <a:r>
              <a:rPr lang="ru-RU" altLang="ru-RU" sz="1600">
                <a:solidFill>
                  <a:schemeClr val="tx1"/>
                </a:solidFill>
                <a:latin typeface="Arial" charset="0"/>
              </a:rPr>
              <a:t>Партнер: Кайрос ИТ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3194052" y="3011520"/>
            <a:ext cx="5688013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ct val="20000"/>
              </a:spcBef>
              <a:buClr>
                <a:srgbClr val="CC3300"/>
              </a:buClr>
              <a:buChar char="•"/>
              <a:defRPr sz="20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3300"/>
              </a:buClr>
              <a:buChar char="•"/>
              <a:defRPr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3300"/>
              </a:buClr>
              <a:buChar char="•"/>
              <a:defRPr sz="16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3300"/>
              </a:buClr>
              <a:buChar char="•"/>
              <a:defRPr sz="14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  <a:buFont typeface="Wingdings" pitchFamily="2" charset="2"/>
              <a:buChar char="§"/>
            </a:pPr>
            <a:r>
              <a:rPr lang="ru-RU" altLang="ru-RU" sz="1600">
                <a:solidFill>
                  <a:schemeClr val="tx1"/>
                </a:solidFill>
                <a:latin typeface="Arial" charset="0"/>
              </a:rPr>
              <a:t>Поддержка 5-ти кратного роста бизнеса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  <a:buFont typeface="Wingdings" pitchFamily="2" charset="2"/>
              <a:buChar char="§"/>
            </a:pPr>
            <a:r>
              <a:rPr lang="ru-RU" altLang="ru-RU" sz="1600">
                <a:solidFill>
                  <a:schemeClr val="tx1"/>
                </a:solidFill>
                <a:latin typeface="Arial" charset="0"/>
              </a:rPr>
              <a:t>Планирование и учет производства (</a:t>
            </a:r>
            <a:r>
              <a:rPr lang="en-US" altLang="ru-RU" sz="1600">
                <a:solidFill>
                  <a:schemeClr val="tx1"/>
                </a:solidFill>
                <a:latin typeface="Arial" charset="0"/>
              </a:rPr>
              <a:t>&gt; 6000 </a:t>
            </a:r>
            <a:r>
              <a:rPr lang="ru-RU" altLang="ru-RU" sz="1600">
                <a:solidFill>
                  <a:schemeClr val="tx1"/>
                </a:solidFill>
                <a:latin typeface="Arial" charset="0"/>
              </a:rPr>
              <a:t>видов продукции), учет планов продаж и поставок (более чем 1 год)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  <a:buFont typeface="Wingdings" pitchFamily="2" charset="2"/>
              <a:buChar char="§"/>
            </a:pPr>
            <a:r>
              <a:rPr lang="ru-RU" altLang="ru-RU" sz="1600">
                <a:solidFill>
                  <a:schemeClr val="tx1"/>
                </a:solidFill>
                <a:latin typeface="Arial" charset="0"/>
              </a:rPr>
              <a:t>Контроль качества, учет стандарта </a:t>
            </a:r>
            <a:r>
              <a:rPr lang="en-US" altLang="ru-RU" sz="1600">
                <a:solidFill>
                  <a:schemeClr val="tx1"/>
                </a:solidFill>
                <a:latin typeface="Arial" charset="0"/>
              </a:rPr>
              <a:t>GMP</a:t>
            </a:r>
            <a:endParaRPr lang="ru-RU" altLang="ru-RU" sz="160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  <a:buFont typeface="Wingdings" pitchFamily="2" charset="2"/>
              <a:buChar char="§"/>
            </a:pPr>
            <a:r>
              <a:rPr lang="ru-RU" altLang="ru-RU" sz="1600">
                <a:solidFill>
                  <a:schemeClr val="tx1"/>
                </a:solidFill>
                <a:latin typeface="Arial" charset="0"/>
              </a:rPr>
              <a:t>Управление распределительным  центром (до 700 млн. единиц хранения)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  <a:buFont typeface="Wingdings" pitchFamily="2" charset="2"/>
              <a:buChar char="§"/>
            </a:pPr>
            <a:r>
              <a:rPr lang="ru-RU" altLang="ru-RU" sz="1600">
                <a:solidFill>
                  <a:schemeClr val="tx1"/>
                </a:solidFill>
                <a:latin typeface="Arial" charset="0"/>
              </a:rPr>
              <a:t>Вдвое снижена трудоемкость и оперативность подготовки управленческой отчетности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  <a:buFont typeface="Wingdings" pitchFamily="2" charset="2"/>
              <a:buChar char="§"/>
            </a:pPr>
            <a:r>
              <a:rPr lang="ru-RU" altLang="ru-RU" sz="1600">
                <a:solidFill>
                  <a:schemeClr val="tx1"/>
                </a:solidFill>
                <a:latin typeface="Arial" charset="0"/>
              </a:rPr>
              <a:t>Оптимизированы внутренние процессы</a:t>
            </a:r>
          </a:p>
        </p:txBody>
      </p:sp>
      <p:pic>
        <p:nvPicPr>
          <p:cNvPr id="11" name="Picture 6" descr="https://mipt.ru/upload/iblock/5c5/1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143008" cy="1143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3583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7290" y="285728"/>
            <a:ext cx="739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/>
              <a:t>ПЛАНИРОВАНИЕ И УЧЕТ НА АВИАРЕМОНТНОМ ЗАВОДЕ С 1C:ERP</a:t>
            </a:r>
            <a:endParaRPr lang="ru-RU" dirty="0"/>
          </a:p>
        </p:txBody>
      </p:sp>
      <p:pic>
        <p:nvPicPr>
          <p:cNvPr id="22530" name="Picture 2" descr="https://eawards.1c.ru/upload/iblock/c73/c738687d397838a2f87e63534c55ca1f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949090"/>
            <a:ext cx="3571900" cy="67841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858166" y="6488668"/>
            <a:ext cx="1121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Раздолье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1796" y="1643050"/>
            <a:ext cx="38576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ru-RU" sz="1600" dirty="0"/>
              <a:t> Управление производством</a:t>
            </a:r>
          </a:p>
          <a:p>
            <a:pPr>
              <a:buBlip>
                <a:blip r:embed="rId3"/>
              </a:buBlip>
            </a:pPr>
            <a:r>
              <a:rPr lang="ru-RU" sz="1600" dirty="0"/>
              <a:t> Складская логистика</a:t>
            </a:r>
          </a:p>
          <a:p>
            <a:pPr>
              <a:buBlip>
                <a:blip r:embed="rId3"/>
              </a:buBlip>
            </a:pPr>
            <a:r>
              <a:rPr lang="ru-RU" sz="1600" dirty="0"/>
              <a:t> Управление НСИ</a:t>
            </a:r>
          </a:p>
          <a:p>
            <a:pPr>
              <a:buBlip>
                <a:blip r:embed="rId3"/>
              </a:buBlip>
            </a:pPr>
            <a:r>
              <a:rPr lang="ru-RU" sz="1600" dirty="0"/>
              <a:t> Бухгалтерский и налоговый учет</a:t>
            </a:r>
          </a:p>
          <a:p>
            <a:pPr>
              <a:buBlip>
                <a:blip r:embed="rId3"/>
              </a:buBlip>
            </a:pPr>
            <a:r>
              <a:rPr lang="ru-RU" sz="1600" dirty="0"/>
              <a:t> Расчет заработной платы</a:t>
            </a:r>
          </a:p>
          <a:p>
            <a:pPr>
              <a:buBlip>
                <a:blip r:embed="rId3"/>
              </a:buBlip>
            </a:pPr>
            <a:r>
              <a:rPr lang="ru-RU" sz="1600" dirty="0"/>
              <a:t> Управление продажами</a:t>
            </a:r>
          </a:p>
          <a:p>
            <a:pPr>
              <a:buBlip>
                <a:blip r:embed="rId3"/>
              </a:buBlip>
            </a:pPr>
            <a:r>
              <a:rPr lang="ru-RU" sz="1600" dirty="0"/>
              <a:t> Управление затратами</a:t>
            </a:r>
          </a:p>
          <a:p>
            <a:endParaRPr lang="ru-RU" sz="1600" dirty="0"/>
          </a:p>
        </p:txBody>
      </p:sp>
      <p:pic>
        <p:nvPicPr>
          <p:cNvPr id="22532" name="Picture 4" descr="http://www.avia.novgorod.com/upload/964be5465eed1382ee55d3145e44f33c.jpg"/>
          <p:cNvPicPr>
            <a:picLocks noChangeAspect="1" noChangeArrowheads="1"/>
          </p:cNvPicPr>
          <p:nvPr/>
        </p:nvPicPr>
        <p:blipFill>
          <a:blip r:embed="rId4"/>
          <a:srcRect t="29648" b="22035"/>
          <a:stretch>
            <a:fillRect/>
          </a:stretch>
        </p:blipFill>
        <p:spPr bwMode="auto">
          <a:xfrm>
            <a:off x="127000" y="3643322"/>
            <a:ext cx="8858280" cy="2854739"/>
          </a:xfrm>
          <a:prstGeom prst="rect">
            <a:avLst/>
          </a:prstGeom>
          <a:noFill/>
        </p:spPr>
      </p:pic>
      <p:pic>
        <p:nvPicPr>
          <p:cNvPr id="22534" name="Picture 6" descr="http://www.avia.novgorod.com/upload/f2c39b610e58bee97b2a258ac99fadf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785926"/>
            <a:ext cx="2000264" cy="1412296"/>
          </a:xfrm>
          <a:prstGeom prst="rect">
            <a:avLst/>
          </a:prstGeom>
          <a:noFill/>
        </p:spPr>
      </p:pic>
      <p:pic>
        <p:nvPicPr>
          <p:cNvPr id="22536" name="Picture 8" descr="http://www.avia.novgorod.com/upload/fea6e36ecff77b22e72299d3e62195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1" y="1785926"/>
            <a:ext cx="1928826" cy="1761184"/>
          </a:xfrm>
          <a:prstGeom prst="rect">
            <a:avLst/>
          </a:prstGeom>
          <a:noFill/>
        </p:spPr>
      </p:pic>
      <p:pic>
        <p:nvPicPr>
          <p:cNvPr id="12" name="Picture 6" descr="https://mipt.ru/upload/iblock/5c5/1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143008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4397" y="357174"/>
            <a:ext cx="792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/>
              <a:t>АВТОМАТИЗАЦИЯ ПОЛНОГО КОНТУРА СИСТЕМЫ УПРАВЛЕНИЯ ПРЕДПРИЯТИЕМ НА БАЗЕ РЕШЕНИЯ "1C:ERP УПРАВЛЕНИЕ ПРЕДПРИЯТИЕМ 2"</a:t>
            </a:r>
            <a:endParaRPr lang="ru-RU" dirty="0"/>
          </a:p>
        </p:txBody>
      </p:sp>
      <p:pic>
        <p:nvPicPr>
          <p:cNvPr id="31746" name="Picture 2" descr="https://eawards.1c.ru/upload/iblock/845/845826f8aa809a9f0071f46bc3e7a8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83837"/>
            <a:ext cx="2786082" cy="4464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58016" y="6488668"/>
            <a:ext cx="206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КОРУС Консалтинг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1805" y="1571612"/>
            <a:ext cx="55721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Предприятие «Сименс Технологии Газовых Турбин» занимается разработкой, сборкой, продажей и сервисом газовых турбин, а также локализацией производства.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720" y="3940183"/>
            <a:ext cx="8858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СТГТ требовалась информационная система, способная автоматизировать все задачи, не только в области управления финансами, подготовки отчетности по российским и международным стандартам бухгалтерского учета, но и в </a:t>
            </a:r>
            <a:r>
              <a:rPr lang="ru-RU" dirty="0" err="1"/>
              <a:t>производственно-логистическом</a:t>
            </a:r>
            <a:r>
              <a:rPr lang="ru-RU" dirty="0"/>
              <a:t> контуре, управлении продажами, производством и поставками. Функциональные возможности отечественной платформы «1С:Предприятие 8», ее высокая адаптивность к требованиям российского бизнеса, возможность комплексной автоматизации всех ключевых задач производственного предприятия, а также доступной по стоимости адаптации системы при изменении (развитии) бизнес-процессов компании обусловили выбор заказчиком решения «1С:ERP Управление предприятием 2».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928802"/>
            <a:ext cx="2500330" cy="19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2486958"/>
            <a:ext cx="2571768" cy="140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1" y="2468483"/>
            <a:ext cx="2638918" cy="143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 descr="https://mipt.ru/upload/iblock/5c5/1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143008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087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2000" b="1" dirty="0">
                <a:latin typeface="Arial" charset="0"/>
              </a:rPr>
              <a:t>Переход с 1С:УПП на 1С:</a:t>
            </a:r>
            <a:r>
              <a:rPr lang="en-US" altLang="ru-RU" sz="2000" b="1" dirty="0">
                <a:latin typeface="Arial" charset="0"/>
              </a:rPr>
              <a:t>ERP – </a:t>
            </a:r>
            <a:r>
              <a:rPr lang="ru-RU" altLang="ru-RU" sz="2000" b="1" dirty="0">
                <a:latin typeface="Arial" charset="0"/>
              </a:rPr>
              <a:t>срок исполнения производственных заказов сокращен 2 раза </a:t>
            </a:r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052548"/>
            <a:ext cx="19081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31767" y="1325569"/>
            <a:ext cx="6169025" cy="107721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600">
                <a:latin typeface="Arial" charset="0"/>
              </a:rPr>
              <a:t>«Волгабурмаш» - крупнейшее российское предприятие по производству породоразрушающего инструмента для нефтегазовой, горнодобывающей и строительной промышленности</a:t>
            </a:r>
          </a:p>
        </p:txBody>
      </p:sp>
      <p:pic>
        <p:nvPicPr>
          <p:cNvPr id="5018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76702"/>
            <a:ext cx="4392612" cy="24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19065" y="2544799"/>
            <a:ext cx="7583487" cy="160452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ru-RU" altLang="ru-RU" sz="1400">
                <a:latin typeface="Arial" charset="0"/>
              </a:rPr>
              <a:t>Старт проекта – сентябрь 2015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ru-RU" altLang="ru-RU" sz="1400">
                <a:latin typeface="Arial" charset="0"/>
              </a:rPr>
              <a:t>БУ,НУ, казначейство и отказ от 1</a:t>
            </a:r>
            <a:r>
              <a:rPr lang="en-US" altLang="ru-RU" sz="1400">
                <a:latin typeface="Arial" charset="0"/>
              </a:rPr>
              <a:t>C</a:t>
            </a:r>
            <a:r>
              <a:rPr lang="ru-RU" altLang="ru-RU" sz="1400">
                <a:latin typeface="Arial" charset="0"/>
              </a:rPr>
              <a:t>:УПП  – май 2016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ru-RU" altLang="ru-RU" sz="1400">
                <a:latin typeface="Arial" charset="0"/>
              </a:rPr>
              <a:t>Управление закупками и складами, продажами – июль 2016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ru-RU" altLang="ru-RU" sz="1400">
                <a:latin typeface="Arial" charset="0"/>
              </a:rPr>
              <a:t>Учет производства – август 2016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ru-RU" altLang="ru-RU" sz="1400">
                <a:latin typeface="Arial" charset="0"/>
              </a:rPr>
              <a:t>Бюджетирование – сентябрь 2016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ru-RU" altLang="ru-RU" sz="1400">
                <a:latin typeface="Arial" charset="0"/>
              </a:rPr>
              <a:t>Планирование производства – февраль 2017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ru-RU" altLang="ru-RU" sz="1400">
                <a:latin typeface="Arial" charset="0"/>
              </a:rPr>
              <a:t>Расчет заработной платы и управление персоналом – февраль 2017 г.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203201" y="4252913"/>
            <a:ext cx="4572000" cy="230832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anose="020B07020202040203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anose="020B07020202040203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702020204020303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702020204020303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702020204020303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702020204020303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7020202040203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600">
                <a:solidFill>
                  <a:srgbClr val="000000"/>
                </a:solidFill>
                <a:latin typeface="Arial" panose="020B0604020202020204" pitchFamily="34" charset="0"/>
              </a:rPr>
              <a:t>Генеральный директор «Волгабурмаш» </a:t>
            </a:r>
            <a:r>
              <a:rPr lang="ru-RU" altLang="ru-RU" sz="1600" b="1">
                <a:solidFill>
                  <a:srgbClr val="000000"/>
                </a:solidFill>
                <a:latin typeface="Arial" panose="020B0604020202020204" pitchFamily="34" charset="0"/>
              </a:rPr>
              <a:t>Матевосян Марат Валерьевич</a:t>
            </a:r>
            <a:r>
              <a:rPr lang="ru-RU" altLang="ru-RU" sz="16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600">
                <a:solidFill>
                  <a:srgbClr val="000000"/>
                </a:solidFill>
                <a:latin typeface="Arial" panose="020B0604020202020204" pitchFamily="34" charset="0"/>
              </a:rPr>
              <a:t>«ERP позволило нам решить, пожалуй, одну из самых острых проблем - это своевременное исполнение заказов. Я бы оценил долю своевременно исполненных заказов в 95% (против 50%) ранее, кроме того собственно срок исполнения был сокращен с 4 месяцев до 8 недель».</a:t>
            </a:r>
          </a:p>
        </p:txBody>
      </p:sp>
      <p:sp>
        <p:nvSpPr>
          <p:cNvPr id="50184" name="TextBox 1"/>
          <p:cNvSpPr txBox="1">
            <a:spLocks noChangeArrowheads="1"/>
          </p:cNvSpPr>
          <p:nvPr/>
        </p:nvSpPr>
        <p:spPr bwMode="auto">
          <a:xfrm>
            <a:off x="5719770" y="1960567"/>
            <a:ext cx="3170237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600" b="1">
                <a:solidFill>
                  <a:srgbClr val="D20000"/>
                </a:solidFill>
                <a:latin typeface="Arial" charset="0"/>
              </a:rPr>
              <a:t>Задачи проекта: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600" b="1">
                <a:solidFill>
                  <a:srgbClr val="D20000"/>
                </a:solidFill>
                <a:latin typeface="Arial" charset="0"/>
              </a:rPr>
              <a:t>Планирование и контроль производственных ресурсов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600" b="1">
                <a:solidFill>
                  <a:srgbClr val="D20000"/>
                </a:solidFill>
                <a:latin typeface="Arial" charset="0"/>
              </a:rPr>
              <a:t>для исполнения заказов в срок, переход на 100%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600" b="1">
                <a:solidFill>
                  <a:srgbClr val="D20000"/>
                </a:solidFill>
                <a:latin typeface="Arial" charset="0"/>
              </a:rPr>
              <a:t>позаказное производство, сокращение производственных циклов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1600" b="1">
              <a:solidFill>
                <a:srgbClr val="D20000"/>
              </a:solidFill>
              <a:latin typeface="Arial" charset="0"/>
            </a:endParaRPr>
          </a:p>
        </p:txBody>
      </p:sp>
      <p:sp>
        <p:nvSpPr>
          <p:cNvPr id="50185" name="TextBox 1"/>
          <p:cNvSpPr txBox="1">
            <a:spLocks noChangeArrowheads="1"/>
          </p:cNvSpPr>
          <p:nvPr/>
        </p:nvSpPr>
        <p:spPr bwMode="auto">
          <a:xfrm>
            <a:off x="6416677" y="6521486"/>
            <a:ext cx="25179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latin typeface="Arial" charset="0"/>
              </a:rPr>
              <a:t>Партнер: 1С-Рарус, Самара</a:t>
            </a:r>
          </a:p>
        </p:txBody>
      </p:sp>
      <p:pic>
        <p:nvPicPr>
          <p:cNvPr id="10" name="Picture 6" descr="https://mipt.ru/upload/iblock/5c5/1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3008" cy="1143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197583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ndustry4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45000" contrast="21000"/>
          </a:blip>
          <a:srcRect l="6250" r="4861"/>
          <a:stretch>
            <a:fillRect/>
          </a:stretch>
        </p:blipFill>
        <p:spPr>
          <a:xfrm>
            <a:off x="0" y="0"/>
            <a:ext cx="9144000" cy="6858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0" y="4797470"/>
            <a:ext cx="9167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Роботизация  и интеграция в системы управления</a:t>
            </a:r>
          </a:p>
        </p:txBody>
      </p:sp>
      <p:pic>
        <p:nvPicPr>
          <p:cNvPr id="6" name="Picture 6" descr="https://mipt.ru/upload/iblock/5c5/1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285992"/>
            <a:ext cx="2071678" cy="20716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01800" y="11116"/>
            <a:ext cx="4667250" cy="849312"/>
          </a:xfrm>
        </p:spPr>
        <p:txBody>
          <a:bodyPr/>
          <a:lstStyle/>
          <a:p>
            <a:pPr eaLnBrk="1" hangingPunct="1"/>
            <a:r>
              <a:rPr lang="ru-RU" altLang="ru-RU" sz="2400" b="1" dirty="0">
                <a:latin typeface="Arial" charset="0"/>
              </a:rPr>
              <a:t>1С:</a:t>
            </a:r>
            <a:r>
              <a:rPr lang="en-US" altLang="ru-RU" sz="2400" b="1" dirty="0">
                <a:latin typeface="Arial" charset="0"/>
              </a:rPr>
              <a:t>ERP </a:t>
            </a:r>
            <a:r>
              <a:rPr lang="ru-RU" altLang="ru-RU" sz="2400" b="1" dirty="0">
                <a:latin typeface="Arial" charset="0"/>
              </a:rPr>
              <a:t>для Индустрии 4.0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9338" y="808042"/>
            <a:ext cx="7770812" cy="129698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1800">
                <a:latin typeface="Arial" charset="0"/>
              </a:rPr>
              <a:t>	Комплексная автоматизация нового автомобильного завода Geely (выпуск до 60 000 авто</a:t>
            </a:r>
            <a:r>
              <a:rPr lang="en-US" altLang="ru-RU" sz="1800">
                <a:latin typeface="Arial" charset="0"/>
              </a:rPr>
              <a:t>/</a:t>
            </a:r>
            <a:r>
              <a:rPr lang="ru-RU" altLang="ru-RU" sz="1800">
                <a:latin typeface="Arial" charset="0"/>
              </a:rPr>
              <a:t>год), совместного белорусско-китайского предприятие «Белджи»: от работы  с заказами клиентов до управления промышленным оборудованием</a:t>
            </a:r>
          </a:p>
        </p:txBody>
      </p:sp>
      <p:pic>
        <p:nvPicPr>
          <p:cNvPr id="33796" name="Picture 4" descr="Автоматизация производства Belg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t="21295" r="14651"/>
          <a:stretch>
            <a:fillRect/>
          </a:stretch>
        </p:blipFill>
        <p:spPr bwMode="auto">
          <a:xfrm>
            <a:off x="381017" y="2282835"/>
            <a:ext cx="4392613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pHBNKuNY5t4l76k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56" y="1506538"/>
            <a:ext cx="7064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49268" y="1303375"/>
            <a:ext cx="1049005" cy="30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Tx/>
              <a:buSzPct val="120000"/>
              <a:buFontTx/>
              <a:buNone/>
            </a:pPr>
            <a:r>
              <a:rPr lang="ru-RU" altLang="ru-RU" sz="1600">
                <a:latin typeface="Arial" charset="0"/>
              </a:rPr>
              <a:t>Партнер: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5364170" y="2363813"/>
            <a:ext cx="3703637" cy="468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  <a:buFont typeface="Wingdings" pitchFamily="2" charset="2"/>
              <a:buChar char="§"/>
            </a:pPr>
            <a:r>
              <a:rPr lang="ru-RU" altLang="ru-RU" sz="1600">
                <a:latin typeface="Arial" charset="0"/>
              </a:rPr>
              <a:t>Управление спецификацией, план производства,  затраты, мощности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  <a:buFont typeface="Wingdings" pitchFamily="2" charset="2"/>
              <a:buChar char="§"/>
            </a:pPr>
            <a:r>
              <a:rPr lang="ru-RU" altLang="ru-RU" sz="1600">
                <a:latin typeface="Arial" charset="0"/>
              </a:rPr>
              <a:t>Планирование последовательности процессов, регистрация факта на всех точках производства (</a:t>
            </a:r>
            <a:r>
              <a:rPr lang="en-US" altLang="ru-RU" sz="1600">
                <a:latin typeface="Arial" charset="0"/>
              </a:rPr>
              <a:t>RFID</a:t>
            </a:r>
            <a:r>
              <a:rPr lang="ru-RU" altLang="ru-RU" sz="1600">
                <a:latin typeface="Arial" charset="0"/>
              </a:rPr>
              <a:t>, терминалы, интеграция с оборудованием) 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  <a:buFont typeface="Wingdings" pitchFamily="2" charset="2"/>
              <a:buChar char="§"/>
            </a:pPr>
            <a:r>
              <a:rPr lang="ru-RU" altLang="ru-RU" sz="1600">
                <a:latin typeface="Arial" charset="0"/>
              </a:rPr>
              <a:t>Мониторинг всего процесса в реальном времени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  <a:buFont typeface="Wingdings" pitchFamily="2" charset="2"/>
              <a:buChar char="§"/>
            </a:pPr>
            <a:r>
              <a:rPr lang="ru-RU" altLang="ru-RU" sz="1600">
                <a:latin typeface="Arial" charset="0"/>
              </a:rPr>
              <a:t>Контроль качества автомобилей и комплектующих, анализ гарантийных претензий, рекомендации по корректировке процессов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  <a:buFont typeface="Wingdings" pitchFamily="2" charset="2"/>
              <a:buChar char="§"/>
            </a:pPr>
            <a:r>
              <a:rPr lang="ru-RU" altLang="ru-RU" sz="1600">
                <a:latin typeface="Arial" charset="0"/>
              </a:rPr>
              <a:t>Поставка комплектующих со склада на конвейер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  <a:buFont typeface="Wingdings" pitchFamily="2" charset="2"/>
              <a:buChar char="§"/>
            </a:pPr>
            <a:endParaRPr lang="ru-RU" altLang="ru-RU" sz="1600">
              <a:latin typeface="Arial" charset="0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276225" y="4875250"/>
            <a:ext cx="3709988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Tx/>
              <a:buSzPct val="120000"/>
              <a:buFontTx/>
              <a:buNone/>
            </a:pPr>
            <a:r>
              <a:rPr lang="ru-RU" altLang="ru-RU" sz="1600">
                <a:latin typeface="Arial" charset="0"/>
              </a:rPr>
              <a:t>Опыт проекта 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ClrTx/>
              <a:buSzPct val="120000"/>
              <a:buFontTx/>
              <a:buNone/>
            </a:pPr>
            <a:endParaRPr lang="ru-RU" altLang="ru-RU" sz="1600">
              <a:latin typeface="Arial" charset="0"/>
            </a:endParaRP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ClrTx/>
              <a:buSzPct val="120000"/>
              <a:buFontTx/>
              <a:buNone/>
            </a:pPr>
            <a:endParaRPr lang="ru-RU" altLang="ru-RU" sz="1600">
              <a:latin typeface="Arial" charset="0"/>
            </a:endParaRP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ClrTx/>
              <a:buSzPct val="120000"/>
              <a:buFontTx/>
              <a:buNone/>
            </a:pPr>
            <a:endParaRPr lang="ru-RU" altLang="ru-RU" sz="1600">
              <a:latin typeface="Arial" charset="0"/>
            </a:endParaRP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ClrTx/>
              <a:buSzPct val="120000"/>
              <a:buFontTx/>
              <a:buNone/>
            </a:pPr>
            <a:endParaRPr lang="ru-RU" altLang="ru-RU" sz="1600">
              <a:latin typeface="Arial" charset="0"/>
            </a:endParaRP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ClrTx/>
              <a:buSzPct val="120000"/>
              <a:buFontTx/>
              <a:buNone/>
            </a:pPr>
            <a:r>
              <a:rPr lang="ru-RU" altLang="ru-RU" sz="1600">
                <a:latin typeface="Arial" charset="0"/>
              </a:rPr>
              <a:t>тиражирован на новом предприятии </a:t>
            </a:r>
          </a:p>
        </p:txBody>
      </p:sp>
      <p:pic>
        <p:nvPicPr>
          <p:cNvPr id="33801" name="Picture 9" descr="sollers1lrg-600x4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1" r="3668" b="15379"/>
          <a:stretch>
            <a:fillRect/>
          </a:stretch>
        </p:blipFill>
        <p:spPr bwMode="auto">
          <a:xfrm>
            <a:off x="250842" y="5157825"/>
            <a:ext cx="208756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2330450" y="5113338"/>
            <a:ext cx="3024188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SzPct val="120000"/>
              <a:buFont typeface="Wingdings" pitchFamily="2" charset="2"/>
              <a:buChar char="§"/>
            </a:pPr>
            <a:r>
              <a:rPr lang="ru-RU" altLang="ru-RU" sz="1600">
                <a:latin typeface="Arial" charset="0"/>
              </a:rPr>
              <a:t>Управление конвейером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SzPct val="120000"/>
              <a:buFont typeface="Wingdings" pitchFamily="2" charset="2"/>
              <a:buChar char="§"/>
            </a:pPr>
            <a:r>
              <a:rPr lang="ru-RU" altLang="ru-RU" sz="1600">
                <a:latin typeface="Arial" charset="0"/>
              </a:rPr>
              <a:t>Интеграция с системой мониторинга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SzPct val="120000"/>
              <a:buFont typeface="Wingdings" pitchFamily="2" charset="2"/>
              <a:buChar char="§"/>
            </a:pPr>
            <a:r>
              <a:rPr lang="ru-RU" altLang="ru-RU" sz="1600">
                <a:latin typeface="Arial" charset="0"/>
              </a:rPr>
              <a:t>Интеграция с </a:t>
            </a:r>
            <a:r>
              <a:rPr lang="en-US" altLang="ru-RU" sz="1600">
                <a:latin typeface="Arial" charset="0"/>
              </a:rPr>
              <a:t>DC-Tool (</a:t>
            </a:r>
            <a:r>
              <a:rPr lang="ru-RU" altLang="ru-RU" sz="1600">
                <a:latin typeface="Arial" charset="0"/>
              </a:rPr>
              <a:t>гайковерты</a:t>
            </a:r>
            <a:r>
              <a:rPr lang="en-US" altLang="ru-RU" sz="1600">
                <a:latin typeface="Arial" charset="0"/>
              </a:rPr>
              <a:t>)</a:t>
            </a:r>
            <a:endParaRPr lang="ru-RU" altLang="ru-RU" sz="1600">
              <a:latin typeface="Arial" charset="0"/>
            </a:endParaRPr>
          </a:p>
        </p:txBody>
      </p:sp>
      <p:pic>
        <p:nvPicPr>
          <p:cNvPr id="11" name="Picture 6" descr="https://mipt.ru/upload/iblock/5c5/1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143008" cy="1143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116236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-100010"/>
            <a:ext cx="7232848" cy="1081088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altLang="ru-RU"/>
              <a:t>1С:Академия </a:t>
            </a:r>
            <a:r>
              <a:rPr lang="en-US" altLang="ru-RU"/>
              <a:t>ERP</a:t>
            </a:r>
            <a:br>
              <a:rPr lang="ru-RU" altLang="ru-RU" sz="1600"/>
            </a:br>
            <a:endParaRPr lang="ru-RU" altLang="ru-RU" sz="1600"/>
          </a:p>
        </p:txBody>
      </p:sp>
      <p:sp>
        <p:nvSpPr>
          <p:cNvPr id="913412" name="Rectangle 3"/>
          <p:cNvSpPr>
            <a:spLocks noChangeArrowheads="1"/>
          </p:cNvSpPr>
          <p:nvPr/>
        </p:nvSpPr>
        <p:spPr bwMode="auto">
          <a:xfrm>
            <a:off x="115892" y="3916369"/>
            <a:ext cx="91154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CC0000"/>
              </a:buClr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endParaRPr lang="ru-RU" altLang="ru-RU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3413" name="Rectangle 49"/>
          <p:cNvSpPr>
            <a:spLocks noChangeArrowheads="1"/>
          </p:cNvSpPr>
          <p:nvPr/>
        </p:nvSpPr>
        <p:spPr bwMode="auto">
          <a:xfrm>
            <a:off x="220663" y="1493838"/>
            <a:ext cx="4716462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</a:pPr>
            <a:endParaRPr lang="ru-RU" altLang="ru-RU" sz="16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</a:pPr>
            <a:endParaRPr lang="ru-RU" altLang="ru-RU" sz="16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</a:pPr>
            <a:endParaRPr lang="ru-RU" altLang="ru-RU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3414" name="Rectangle 5"/>
          <p:cNvSpPr>
            <a:spLocks noChangeArrowheads="1"/>
          </p:cNvSpPr>
          <p:nvPr/>
        </p:nvSpPr>
        <p:spPr bwMode="auto">
          <a:xfrm>
            <a:off x="-101583" y="5162550"/>
            <a:ext cx="71215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fontAlgn="base" hangingPunct="1">
              <a:lnSpc>
                <a:spcPct val="75000"/>
              </a:lnSpc>
              <a:spcAft>
                <a:spcPct val="0"/>
              </a:spcAft>
              <a:buSzPct val="120000"/>
              <a:buFontTx/>
              <a:buChar char="•"/>
            </a:pPr>
            <a:r>
              <a:rPr lang="ru-RU" altLang="ru-RU" sz="1600">
                <a:solidFill>
                  <a:srgbClr val="000000"/>
                </a:solidFill>
              </a:rPr>
              <a:t>Технологическая и организационная подготовка производства </a:t>
            </a:r>
          </a:p>
          <a:p>
            <a:pPr eaLnBrk="1" fontAlgn="base" hangingPunct="1">
              <a:lnSpc>
                <a:spcPct val="75000"/>
              </a:lnSpc>
              <a:spcAft>
                <a:spcPct val="0"/>
              </a:spcAft>
              <a:buSzPct val="120000"/>
              <a:buFontTx/>
              <a:buChar char="•"/>
            </a:pPr>
            <a:r>
              <a:rPr lang="ru-RU" altLang="ru-RU" sz="1600">
                <a:solidFill>
                  <a:srgbClr val="000000"/>
                </a:solidFill>
              </a:rPr>
              <a:t>Организация ремонтов </a:t>
            </a:r>
          </a:p>
          <a:p>
            <a:pPr eaLnBrk="1" fontAlgn="base" hangingPunct="1">
              <a:lnSpc>
                <a:spcPct val="75000"/>
              </a:lnSpc>
              <a:spcAft>
                <a:spcPct val="0"/>
              </a:spcAft>
              <a:buSzPct val="120000"/>
              <a:buFontTx/>
              <a:buChar char="•"/>
            </a:pPr>
            <a:r>
              <a:rPr lang="ru-RU" altLang="ru-RU" sz="1600">
                <a:solidFill>
                  <a:srgbClr val="000000"/>
                </a:solidFill>
              </a:rPr>
              <a:t>Управление затратами и расчет себестоимости  </a:t>
            </a:r>
          </a:p>
          <a:p>
            <a:pPr eaLnBrk="1" fontAlgn="base" hangingPunct="1">
              <a:lnSpc>
                <a:spcPct val="75000"/>
              </a:lnSpc>
              <a:spcAft>
                <a:spcPct val="0"/>
              </a:spcAft>
              <a:buSzPct val="120000"/>
              <a:buFontTx/>
              <a:buChar char="•"/>
            </a:pPr>
            <a:r>
              <a:rPr lang="ru-RU" altLang="ru-RU" sz="1600">
                <a:solidFill>
                  <a:srgbClr val="000000"/>
                </a:solidFill>
              </a:rPr>
              <a:t>Организация работы бухгалтерской службы </a:t>
            </a:r>
          </a:p>
          <a:p>
            <a:pPr eaLnBrk="1" fontAlgn="base" hangingPunct="1">
              <a:lnSpc>
                <a:spcPct val="75000"/>
              </a:lnSpc>
              <a:spcAft>
                <a:spcPct val="0"/>
              </a:spcAft>
              <a:buSzPct val="120000"/>
              <a:buFontTx/>
              <a:buChar char="•"/>
            </a:pPr>
            <a:r>
              <a:rPr lang="ru-RU" altLang="ru-RU" sz="1600">
                <a:solidFill>
                  <a:srgbClr val="000000"/>
                </a:solidFill>
              </a:rPr>
              <a:t>Организация материально - технического снабжения</a:t>
            </a:r>
          </a:p>
          <a:p>
            <a:pPr eaLnBrk="1" fontAlgn="base" hangingPunct="1">
              <a:lnSpc>
                <a:spcPct val="75000"/>
              </a:lnSpc>
              <a:spcAft>
                <a:spcPct val="0"/>
              </a:spcAft>
              <a:buSzPct val="120000"/>
              <a:buFontTx/>
              <a:buChar char="•"/>
            </a:pPr>
            <a:r>
              <a:rPr lang="ru-RU" altLang="ru-RU" sz="1600">
                <a:solidFill>
                  <a:srgbClr val="000000"/>
                </a:solidFill>
              </a:rPr>
              <a:t>Управление складским хозяйством </a:t>
            </a:r>
          </a:p>
          <a:p>
            <a:pPr eaLnBrk="1" fontAlgn="base" hangingPunct="1">
              <a:lnSpc>
                <a:spcPct val="75000"/>
              </a:lnSpc>
              <a:spcAft>
                <a:spcPct val="0"/>
              </a:spcAft>
              <a:buSzPct val="120000"/>
              <a:buFontTx/>
              <a:buChar char="•"/>
            </a:pPr>
            <a:r>
              <a:rPr lang="ru-RU" altLang="ru-RU" sz="1600">
                <a:solidFill>
                  <a:srgbClr val="000000"/>
                </a:solidFill>
              </a:rPr>
              <a:t>Управление маркетингом и сбытом</a:t>
            </a:r>
          </a:p>
        </p:txBody>
      </p:sp>
      <p:pic>
        <p:nvPicPr>
          <p:cNvPr id="9134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060575"/>
            <a:ext cx="15557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9943" name="Text Box 7"/>
          <p:cNvSpPr txBox="1">
            <a:spLocks noChangeArrowheads="1"/>
          </p:cNvSpPr>
          <p:nvPr/>
        </p:nvSpPr>
        <p:spPr bwMode="auto">
          <a:xfrm>
            <a:off x="74613" y="1671641"/>
            <a:ext cx="7199312" cy="33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0066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0066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0066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0066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0">
                <a:solidFill>
                  <a:srgbClr val="333399"/>
                </a:solidFill>
                <a:latin typeface="Futura PT Demi" pitchFamily="34" charset="0"/>
              </a:rPr>
              <a:t>Выпущены книги серии «1С:Академия ERP»:</a:t>
            </a:r>
          </a:p>
        </p:txBody>
      </p:sp>
      <p:sp>
        <p:nvSpPr>
          <p:cNvPr id="913417" name="Rectangle 8"/>
          <p:cNvSpPr>
            <a:spLocks noChangeArrowheads="1"/>
          </p:cNvSpPr>
          <p:nvPr/>
        </p:nvSpPr>
        <p:spPr bwMode="auto">
          <a:xfrm>
            <a:off x="827088" y="763591"/>
            <a:ext cx="8069262" cy="88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81000" indent="-381000" eaLnBrk="0" hangingPunct="0">
              <a:spcBef>
                <a:spcPct val="20000"/>
              </a:spcBef>
              <a:buClr>
                <a:srgbClr val="CC0000"/>
              </a:buClr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algn="ctr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</a:pPr>
            <a:r>
              <a:rPr lang="ru-RU" altLang="ru-RU" sz="1600" dirty="0">
                <a:solidFill>
                  <a:srgbClr val="000000"/>
                </a:solidFill>
              </a:rPr>
              <a:t>	Наша официально объявленная мечта: выпустить методические материалы по функциональным системам 1С:</a:t>
            </a:r>
            <a:r>
              <a:rPr lang="en-US" altLang="ru-RU" sz="1600" dirty="0">
                <a:solidFill>
                  <a:srgbClr val="000000"/>
                </a:solidFill>
              </a:rPr>
              <a:t>ERP</a:t>
            </a:r>
            <a:r>
              <a:rPr lang="ru-RU" altLang="ru-RU" sz="1600" dirty="0">
                <a:solidFill>
                  <a:srgbClr val="000000"/>
                </a:solidFill>
              </a:rPr>
              <a:t>, не только со скриншотами и названиями кнопок, но с внятным изложением методов и алгоритмов автоматизированного управления предприятием</a:t>
            </a:r>
          </a:p>
        </p:txBody>
      </p:sp>
      <p:pic>
        <p:nvPicPr>
          <p:cNvPr id="913418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2141575"/>
            <a:ext cx="14478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3419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2195547"/>
            <a:ext cx="14081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3420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2124075"/>
            <a:ext cx="160655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9948" name="Text Box 12"/>
          <p:cNvSpPr txBox="1">
            <a:spLocks noChangeArrowheads="1"/>
          </p:cNvSpPr>
          <p:nvPr/>
        </p:nvSpPr>
        <p:spPr bwMode="auto">
          <a:xfrm>
            <a:off x="-47606" y="4826003"/>
            <a:ext cx="1055097" cy="338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0066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0066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0066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0066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0">
                <a:solidFill>
                  <a:srgbClr val="333399"/>
                </a:solidFill>
                <a:latin typeface="Futura PT Demi" pitchFamily="34" charset="0"/>
              </a:rPr>
              <a:t>В работе:</a:t>
            </a:r>
          </a:p>
        </p:txBody>
      </p:sp>
      <p:sp>
        <p:nvSpPr>
          <p:cNvPr id="913422" name="Text Box 14"/>
          <p:cNvSpPr txBox="1">
            <a:spLocks noChangeArrowheads="1"/>
          </p:cNvSpPr>
          <p:nvPr/>
        </p:nvSpPr>
        <p:spPr bwMode="auto">
          <a:xfrm>
            <a:off x="4102120" y="4449800"/>
            <a:ext cx="180181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1pPr>
            <a:lvl2pPr marL="539750" eaLnBrk="0" hangingPunct="0">
              <a:defRPr sz="2000" b="1">
                <a:solidFill>
                  <a:srgbClr val="006600"/>
                </a:solidFill>
                <a:latin typeface="Arial" charset="0"/>
              </a:defRPr>
            </a:lvl2pPr>
            <a:lvl3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3pPr>
            <a:lvl4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4pPr>
            <a:lvl5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5pPr>
            <a:lvl6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6pPr>
            <a:lvl7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7pPr>
            <a:lvl8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8pPr>
            <a:lvl9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</a:pPr>
            <a:r>
              <a:rPr lang="ru-RU" altLang="ru-RU" sz="1600" b="0">
                <a:solidFill>
                  <a:srgbClr val="333399"/>
                </a:solidFill>
                <a:latin typeface="Futura PT Demi" pitchFamily="34" charset="0"/>
              </a:rPr>
              <a:t>Декабрь 2018</a:t>
            </a:r>
          </a:p>
        </p:txBody>
      </p:sp>
      <p:sp>
        <p:nvSpPr>
          <p:cNvPr id="913423" name="Text Box 15"/>
          <p:cNvSpPr txBox="1">
            <a:spLocks noChangeArrowheads="1"/>
          </p:cNvSpPr>
          <p:nvPr/>
        </p:nvSpPr>
        <p:spPr bwMode="auto">
          <a:xfrm>
            <a:off x="2632098" y="4459325"/>
            <a:ext cx="180181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1pPr>
            <a:lvl2pPr marL="539750" eaLnBrk="0" hangingPunct="0">
              <a:defRPr sz="2000" b="1">
                <a:solidFill>
                  <a:srgbClr val="006600"/>
                </a:solidFill>
                <a:latin typeface="Arial" charset="0"/>
              </a:defRPr>
            </a:lvl2pPr>
            <a:lvl3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3pPr>
            <a:lvl4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4pPr>
            <a:lvl5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5pPr>
            <a:lvl6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6pPr>
            <a:lvl7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7pPr>
            <a:lvl8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8pPr>
            <a:lvl9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</a:pPr>
            <a:r>
              <a:rPr lang="ru-RU" altLang="ru-RU" sz="1600" b="0">
                <a:solidFill>
                  <a:srgbClr val="333399"/>
                </a:solidFill>
                <a:latin typeface="Futura PT Demi" pitchFamily="34" charset="0"/>
              </a:rPr>
              <a:t>Октябрь 2018</a:t>
            </a:r>
          </a:p>
        </p:txBody>
      </p:sp>
      <p:sp>
        <p:nvSpPr>
          <p:cNvPr id="913425" name="Line 17"/>
          <p:cNvSpPr>
            <a:spLocks noChangeShapeType="1"/>
          </p:cNvSpPr>
          <p:nvPr/>
        </p:nvSpPr>
        <p:spPr bwMode="auto">
          <a:xfrm flipV="1">
            <a:off x="1076325" y="3644900"/>
            <a:ext cx="71438" cy="431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FontTx/>
              <a:buChar char="•"/>
            </a:pPr>
            <a:endParaRPr lang="ru-RU" sz="2000" b="1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913429" name="Text Box 21"/>
          <p:cNvSpPr txBox="1">
            <a:spLocks noChangeArrowheads="1"/>
          </p:cNvSpPr>
          <p:nvPr/>
        </p:nvSpPr>
        <p:spPr bwMode="auto">
          <a:xfrm>
            <a:off x="18" y="4470400"/>
            <a:ext cx="2943225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1pPr>
            <a:lvl2pPr marL="539750" eaLnBrk="0" hangingPunct="0">
              <a:defRPr sz="2000" b="1">
                <a:solidFill>
                  <a:srgbClr val="006600"/>
                </a:solidFill>
                <a:latin typeface="Arial" charset="0"/>
              </a:defRPr>
            </a:lvl2pPr>
            <a:lvl3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3pPr>
            <a:lvl4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4pPr>
            <a:lvl5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5pPr>
            <a:lvl6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6pPr>
            <a:lvl7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7pPr>
            <a:lvl8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8pPr>
            <a:lvl9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</a:pPr>
            <a:r>
              <a:rPr lang="ru-RU" altLang="ru-RU" sz="1600" b="0" dirty="0">
                <a:solidFill>
                  <a:srgbClr val="333399"/>
                </a:solidFill>
                <a:latin typeface="Futura PT Demi" pitchFamily="34" charset="0"/>
              </a:rPr>
              <a:t>Январь 2018</a:t>
            </a:r>
          </a:p>
        </p:txBody>
      </p:sp>
      <p:pic>
        <p:nvPicPr>
          <p:cNvPr id="913437" name="Picture 2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3" b="5499"/>
          <a:stretch>
            <a:fillRect/>
          </a:stretch>
        </p:blipFill>
        <p:spPr bwMode="auto">
          <a:xfrm>
            <a:off x="5757863" y="2060580"/>
            <a:ext cx="1911350" cy="26638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3438" name="Picture 3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48" y="3933826"/>
            <a:ext cx="1895475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3440" name="Text Box 32"/>
          <p:cNvSpPr txBox="1">
            <a:spLocks noChangeArrowheads="1"/>
          </p:cNvSpPr>
          <p:nvPr/>
        </p:nvSpPr>
        <p:spPr bwMode="auto">
          <a:xfrm>
            <a:off x="7705748" y="2068544"/>
            <a:ext cx="1190625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1pPr>
            <a:lvl2pPr marL="539750" eaLnBrk="0" hangingPunct="0">
              <a:defRPr sz="2000" b="1">
                <a:solidFill>
                  <a:srgbClr val="006600"/>
                </a:solidFill>
                <a:latin typeface="Arial" charset="0"/>
              </a:defRPr>
            </a:lvl2pPr>
            <a:lvl3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3pPr>
            <a:lvl4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4pPr>
            <a:lvl5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5pPr>
            <a:lvl6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6pPr>
            <a:lvl7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7pPr>
            <a:lvl8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8pPr>
            <a:lvl9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</a:pPr>
            <a:r>
              <a:rPr lang="ru-RU" altLang="ru-RU" sz="1600" b="0">
                <a:solidFill>
                  <a:srgbClr val="333399"/>
                </a:solidFill>
                <a:latin typeface="Futura PT Demi" pitchFamily="34" charset="0"/>
              </a:rPr>
              <a:t>Сентябрь 2019</a:t>
            </a:r>
          </a:p>
        </p:txBody>
      </p:sp>
      <p:sp>
        <p:nvSpPr>
          <p:cNvPr id="913441" name="Text Box 33"/>
          <p:cNvSpPr txBox="1">
            <a:spLocks noChangeArrowheads="1"/>
          </p:cNvSpPr>
          <p:nvPr/>
        </p:nvSpPr>
        <p:spPr bwMode="auto">
          <a:xfrm>
            <a:off x="5743575" y="5959511"/>
            <a:ext cx="1443038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1pPr>
            <a:lvl2pPr marL="539750" eaLnBrk="0" hangingPunct="0">
              <a:defRPr sz="2000" b="1">
                <a:solidFill>
                  <a:srgbClr val="006600"/>
                </a:solidFill>
                <a:latin typeface="Arial" charset="0"/>
              </a:defRPr>
            </a:lvl2pPr>
            <a:lvl3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3pPr>
            <a:lvl4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4pPr>
            <a:lvl5pPr eaLnBrk="0" hangingPunct="0">
              <a:defRPr sz="2000" b="1">
                <a:solidFill>
                  <a:srgbClr val="006600"/>
                </a:solidFill>
                <a:latin typeface="Arial" charset="0"/>
              </a:defRPr>
            </a:lvl5pPr>
            <a:lvl6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6pPr>
            <a:lvl7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7pPr>
            <a:lvl8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8pPr>
            <a:lvl9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  <a:buChar char="•"/>
              <a:defRPr sz="2000" b="1">
                <a:solidFill>
                  <a:srgbClr val="006600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SzPct val="120000"/>
            </a:pPr>
            <a:r>
              <a:rPr lang="ru-RU" altLang="ru-RU" sz="1600" b="0">
                <a:solidFill>
                  <a:srgbClr val="333399"/>
                </a:solidFill>
                <a:latin typeface="Futura PT Demi" pitchFamily="34" charset="0"/>
              </a:rPr>
              <a:t>Декабрь 2019</a:t>
            </a:r>
          </a:p>
        </p:txBody>
      </p:sp>
    </p:spTree>
    <p:extLst>
      <p:ext uri="{BB962C8B-B14F-4D97-AF65-F5344CB8AC3E}">
        <p14:creationId xmlns:p14="http://schemas.microsoft.com/office/powerpoint/2010/main" val="13322029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63695" y="20638"/>
            <a:ext cx="7058025" cy="1081087"/>
          </a:xfrm>
        </p:spPr>
        <p:txBody>
          <a:bodyPr/>
          <a:lstStyle/>
          <a:p>
            <a:pPr algn="ctr"/>
            <a:r>
              <a:rPr lang="ru-RU" altLang="ru-RU" dirty="0">
                <a:solidFill>
                  <a:schemeClr val="bg1"/>
                </a:solidFill>
              </a:rPr>
              <a:t>Развитие и «прямая обратная связь» от пользователей</a:t>
            </a:r>
          </a:p>
        </p:txBody>
      </p:sp>
      <p:pic>
        <p:nvPicPr>
          <p:cNvPr id="509957" name="Picture 5" descr="IMG_49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6" b="3745"/>
          <a:stretch>
            <a:fillRect/>
          </a:stretch>
        </p:blipFill>
        <p:spPr bwMode="auto">
          <a:xfrm>
            <a:off x="250825" y="3508378"/>
            <a:ext cx="8713788" cy="315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9958" name="Picture 6" descr="IMG_49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042988"/>
            <a:ext cx="3162300" cy="236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9959" name="Picture 7" descr="IMG_49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30" y="1052513"/>
            <a:ext cx="4211637" cy="23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970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968375" y="5470526"/>
            <a:ext cx="2666884" cy="92333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Артем Вожаков</a:t>
            </a:r>
          </a:p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     Игорь Филимонов</a:t>
            </a:r>
          </a:p>
        </p:txBody>
      </p:sp>
      <p:pic>
        <p:nvPicPr>
          <p:cNvPr id="65539" name="Picture 3" descr="IMG_28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9003" r="6767" b="4605"/>
          <a:stretch>
            <a:fillRect/>
          </a:stretch>
        </p:blipFill>
        <p:spPr bwMode="auto">
          <a:xfrm>
            <a:off x="5422900" y="1125544"/>
            <a:ext cx="346075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IMG_28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11320" r="12314" b="24985"/>
          <a:stretch>
            <a:fillRect/>
          </a:stretch>
        </p:blipFill>
        <p:spPr bwMode="auto">
          <a:xfrm>
            <a:off x="576263" y="1557341"/>
            <a:ext cx="451485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63695" y="20638"/>
            <a:ext cx="7058025" cy="1081087"/>
          </a:xfrm>
        </p:spPr>
        <p:txBody>
          <a:bodyPr/>
          <a:lstStyle/>
          <a:p>
            <a:pPr algn="ctr"/>
            <a:r>
              <a:rPr lang="ru-RU" altLang="ru-RU" dirty="0">
                <a:solidFill>
                  <a:schemeClr val="bg1"/>
                </a:solidFill>
              </a:rPr>
              <a:t>Развитие и «прямая обратная связь» от пользователей</a:t>
            </a:r>
          </a:p>
        </p:txBody>
      </p:sp>
    </p:spTree>
    <p:extLst>
      <p:ext uri="{BB962C8B-B14F-4D97-AF65-F5344CB8AC3E}">
        <p14:creationId xmlns:p14="http://schemas.microsoft.com/office/powerpoint/2010/main" val="7483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46038" y="1385888"/>
            <a:ext cx="5422900" cy="5053012"/>
            <a:chOff x="29" y="1113"/>
            <a:chExt cx="3416" cy="3183"/>
          </a:xfrm>
        </p:grpSpPr>
        <p:sp>
          <p:nvSpPr>
            <p:cNvPr id="8221" name="AutoShape 2"/>
            <p:cNvSpPr>
              <a:spLocks noChangeArrowheads="1"/>
            </p:cNvSpPr>
            <p:nvPr/>
          </p:nvSpPr>
          <p:spPr bwMode="auto">
            <a:xfrm>
              <a:off x="37" y="3564"/>
              <a:ext cx="3405" cy="212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Базы данных</a:t>
              </a: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: </a:t>
              </a: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СУБД </a:t>
              </a: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1C, MS SQL Server, </a:t>
              </a: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PostgreSQL</a:t>
              </a: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, IBM DB2</a:t>
              </a: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, </a:t>
              </a: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Oracle</a:t>
              </a: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 </a:t>
              </a: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Database</a:t>
              </a:r>
              <a:endParaRPr lang="ru-RU" altLang="en-US" sz="12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22" name="AutoShape 3"/>
            <p:cNvSpPr>
              <a:spLocks noChangeArrowheads="1"/>
            </p:cNvSpPr>
            <p:nvPr/>
          </p:nvSpPr>
          <p:spPr bwMode="auto">
            <a:xfrm>
              <a:off x="36" y="3388"/>
              <a:ext cx="2000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Объектная модель работы с данными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23" name="AutoShape 4"/>
            <p:cNvSpPr>
              <a:spLocks noChangeArrowheads="1"/>
            </p:cNvSpPr>
            <p:nvPr/>
          </p:nvSpPr>
          <p:spPr bwMode="auto">
            <a:xfrm>
              <a:off x="33" y="3211"/>
              <a:ext cx="3409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Архитектура, управляемая метаданными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24" name="AutoShape 5"/>
            <p:cNvSpPr>
              <a:spLocks noChangeArrowheads="1"/>
            </p:cNvSpPr>
            <p:nvPr/>
          </p:nvSpPr>
          <p:spPr bwMode="auto">
            <a:xfrm>
              <a:off x="2082" y="3388"/>
              <a:ext cx="1363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Обработка запросов к БД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25" name="AutoShape 6"/>
            <p:cNvSpPr>
              <a:spLocks noChangeArrowheads="1"/>
            </p:cNvSpPr>
            <p:nvPr/>
          </p:nvSpPr>
          <p:spPr bwMode="auto">
            <a:xfrm>
              <a:off x="34" y="3035"/>
              <a:ext cx="3408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Бизнес-компоненты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26" name="AutoShape 7"/>
            <p:cNvSpPr>
              <a:spLocks noChangeArrowheads="1"/>
            </p:cNvSpPr>
            <p:nvPr/>
          </p:nvSpPr>
          <p:spPr bwMode="auto">
            <a:xfrm>
              <a:off x="30" y="2791"/>
              <a:ext cx="1779" cy="219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Ограничение доступа на основе ролей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27" name="AutoShape 8"/>
            <p:cNvSpPr>
              <a:spLocks noChangeArrowheads="1"/>
            </p:cNvSpPr>
            <p:nvPr/>
          </p:nvSpPr>
          <p:spPr bwMode="auto">
            <a:xfrm>
              <a:off x="1837" y="2785"/>
              <a:ext cx="1602" cy="225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Ограничение доступа на уровней записей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28" name="AutoShape 9"/>
            <p:cNvSpPr>
              <a:spLocks noChangeArrowheads="1"/>
            </p:cNvSpPr>
            <p:nvPr/>
          </p:nvSpPr>
          <p:spPr bwMode="auto">
            <a:xfrm>
              <a:off x="29" y="1982"/>
              <a:ext cx="1950" cy="26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Автогенерация пользовательского интерфейса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29" name="AutoShape 10"/>
            <p:cNvSpPr>
              <a:spLocks noChangeArrowheads="1"/>
            </p:cNvSpPr>
            <p:nvPr/>
          </p:nvSpPr>
          <p:spPr bwMode="auto">
            <a:xfrm>
              <a:off x="34" y="2615"/>
              <a:ext cx="3408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Интеллектуальная система отчетов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30" name="AutoShape 11"/>
            <p:cNvSpPr>
              <a:spLocks noChangeArrowheads="1"/>
            </p:cNvSpPr>
            <p:nvPr/>
          </p:nvSpPr>
          <p:spPr bwMode="auto">
            <a:xfrm>
              <a:off x="2014" y="1717"/>
              <a:ext cx="1416" cy="23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Обмен данными </a:t>
              </a: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XML</a:t>
              </a:r>
              <a:endParaRPr lang="ru-RU" altLang="en-US" sz="12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31" name="AutoShape 12"/>
            <p:cNvSpPr>
              <a:spLocks noChangeArrowheads="1"/>
            </p:cNvSpPr>
            <p:nvPr/>
          </p:nvSpPr>
          <p:spPr bwMode="auto">
            <a:xfrm>
              <a:off x="2030" y="2439"/>
              <a:ext cx="1412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Бизнес-диаграммы</a:t>
              </a:r>
            </a:p>
          </p:txBody>
        </p:sp>
        <p:sp>
          <p:nvSpPr>
            <p:cNvPr id="8232" name="AutoShape 13"/>
            <p:cNvSpPr>
              <a:spLocks noChangeArrowheads="1"/>
            </p:cNvSpPr>
            <p:nvPr/>
          </p:nvSpPr>
          <p:spPr bwMode="auto">
            <a:xfrm>
              <a:off x="30" y="1538"/>
              <a:ext cx="1682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Бизнес-процессы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33" name="AutoShape 14"/>
            <p:cNvSpPr>
              <a:spLocks noChangeArrowheads="1"/>
            </p:cNvSpPr>
            <p:nvPr/>
          </p:nvSpPr>
          <p:spPr bwMode="auto">
            <a:xfrm>
              <a:off x="35" y="2274"/>
              <a:ext cx="1723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Настройка для пользователей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34" name="AutoShape 15"/>
            <p:cNvSpPr>
              <a:spLocks noChangeArrowheads="1"/>
            </p:cNvSpPr>
            <p:nvPr/>
          </p:nvSpPr>
          <p:spPr bwMode="auto">
            <a:xfrm>
              <a:off x="2014" y="1979"/>
              <a:ext cx="1416" cy="26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Полнотекстовый поиск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35" name="AutoShape 16"/>
            <p:cNvSpPr>
              <a:spLocks noChangeArrowheads="1"/>
            </p:cNvSpPr>
            <p:nvPr/>
          </p:nvSpPr>
          <p:spPr bwMode="auto">
            <a:xfrm>
              <a:off x="29" y="1717"/>
              <a:ext cx="1950" cy="23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Распределенные информационные базы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36" name="AutoShape 17"/>
            <p:cNvSpPr>
              <a:spLocks noChangeArrowheads="1"/>
            </p:cNvSpPr>
            <p:nvPr/>
          </p:nvSpPr>
          <p:spPr bwMode="auto">
            <a:xfrm>
              <a:off x="1791" y="2274"/>
              <a:ext cx="1646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Система компоновки данных</a:t>
              </a:r>
            </a:p>
          </p:txBody>
        </p:sp>
        <p:sp>
          <p:nvSpPr>
            <p:cNvPr id="8237" name="AutoShape 18"/>
            <p:cNvSpPr>
              <a:spLocks noChangeArrowheads="1"/>
            </p:cNvSpPr>
            <p:nvPr/>
          </p:nvSpPr>
          <p:spPr bwMode="auto">
            <a:xfrm>
              <a:off x="1755" y="1538"/>
              <a:ext cx="1676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Журнал работы пользователей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38" name="AutoShape 36"/>
            <p:cNvSpPr>
              <a:spLocks noChangeArrowheads="1"/>
            </p:cNvSpPr>
            <p:nvPr/>
          </p:nvSpPr>
          <p:spPr bwMode="auto">
            <a:xfrm>
              <a:off x="38" y="2442"/>
              <a:ext cx="982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Data mining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39" name="AutoShape 38"/>
            <p:cNvSpPr>
              <a:spLocks noChangeArrowheads="1"/>
            </p:cNvSpPr>
            <p:nvPr/>
          </p:nvSpPr>
          <p:spPr bwMode="auto">
            <a:xfrm>
              <a:off x="1610" y="3799"/>
              <a:ext cx="1832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Планировщик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40" name="AutoShape 39"/>
            <p:cNvSpPr>
              <a:spLocks noChangeArrowheads="1"/>
            </p:cNvSpPr>
            <p:nvPr/>
          </p:nvSpPr>
          <p:spPr bwMode="auto">
            <a:xfrm>
              <a:off x="36" y="3799"/>
              <a:ext cx="1547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Механизм расширений</a:t>
              </a:r>
            </a:p>
          </p:txBody>
        </p:sp>
        <p:sp>
          <p:nvSpPr>
            <p:cNvPr id="8241" name="AutoShape 41"/>
            <p:cNvSpPr>
              <a:spLocks noChangeArrowheads="1"/>
            </p:cNvSpPr>
            <p:nvPr/>
          </p:nvSpPr>
          <p:spPr bwMode="auto">
            <a:xfrm>
              <a:off x="32" y="1113"/>
              <a:ext cx="3404" cy="211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>
                  <a:solidFill>
                    <a:srgbClr val="800000"/>
                  </a:solidFill>
                  <a:cs typeface="Arial" pitchFamily="34" charset="0"/>
                </a:rPr>
                <a:t>Технологии</a:t>
              </a:r>
            </a:p>
          </p:txBody>
        </p:sp>
        <p:sp>
          <p:nvSpPr>
            <p:cNvPr id="8242" name="AutoShape 44"/>
            <p:cNvSpPr>
              <a:spLocks noChangeArrowheads="1"/>
            </p:cNvSpPr>
            <p:nvPr/>
          </p:nvSpPr>
          <p:spPr bwMode="auto">
            <a:xfrm>
              <a:off x="1050" y="2442"/>
              <a:ext cx="953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Агрегаты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43" name="AutoShape 45"/>
            <p:cNvSpPr>
              <a:spLocks noChangeArrowheads="1"/>
            </p:cNvSpPr>
            <p:nvPr/>
          </p:nvSpPr>
          <p:spPr bwMode="auto">
            <a:xfrm>
              <a:off x="2320" y="1356"/>
              <a:ext cx="1115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Веб-клиент</a:t>
              </a:r>
            </a:p>
          </p:txBody>
        </p:sp>
        <p:sp>
          <p:nvSpPr>
            <p:cNvPr id="8244" name="AutoShape 46"/>
            <p:cNvSpPr>
              <a:spLocks noChangeArrowheads="1"/>
            </p:cNvSpPr>
            <p:nvPr/>
          </p:nvSpPr>
          <p:spPr bwMode="auto">
            <a:xfrm>
              <a:off x="35" y="1353"/>
              <a:ext cx="1097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Толстый клиент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45" name="AutoShape 47"/>
            <p:cNvSpPr>
              <a:spLocks noChangeArrowheads="1"/>
            </p:cNvSpPr>
            <p:nvPr/>
          </p:nvSpPr>
          <p:spPr bwMode="auto">
            <a:xfrm>
              <a:off x="1179" y="1353"/>
              <a:ext cx="1097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Тонкий клиент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46" name="AutoShape 48"/>
            <p:cNvSpPr>
              <a:spLocks noChangeArrowheads="1"/>
            </p:cNvSpPr>
            <p:nvPr/>
          </p:nvSpPr>
          <p:spPr bwMode="auto">
            <a:xfrm>
              <a:off x="36" y="3970"/>
              <a:ext cx="1542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Криптографическая защита</a:t>
              </a:r>
            </a:p>
          </p:txBody>
        </p:sp>
        <p:sp>
          <p:nvSpPr>
            <p:cNvPr id="8247" name="AutoShape 49"/>
            <p:cNvSpPr>
              <a:spLocks noChangeArrowheads="1"/>
            </p:cNvSpPr>
            <p:nvPr/>
          </p:nvSpPr>
          <p:spPr bwMode="auto">
            <a:xfrm>
              <a:off x="1613" y="3970"/>
              <a:ext cx="1829" cy="147"/>
            </a:xfrm>
            <a:prstGeom prst="roundRect">
              <a:avLst>
                <a:gd name="adj" fmla="val 9306"/>
              </a:avLst>
            </a:prstGeom>
            <a:solidFill>
              <a:srgbClr val="CC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Механизм разделения данных </a:t>
              </a:r>
            </a:p>
          </p:txBody>
        </p:sp>
        <p:sp>
          <p:nvSpPr>
            <p:cNvPr id="8248" name="AutoShape 52"/>
            <p:cNvSpPr>
              <a:spLocks noChangeArrowheads="1"/>
            </p:cNvSpPr>
            <p:nvPr/>
          </p:nvSpPr>
          <p:spPr bwMode="auto">
            <a:xfrm>
              <a:off x="37" y="4149"/>
              <a:ext cx="1542" cy="147"/>
            </a:xfrm>
            <a:prstGeom prst="roundRect">
              <a:avLst>
                <a:gd name="adj" fmla="val 16667"/>
              </a:avLst>
            </a:prstGeom>
            <a:solidFill>
              <a:srgbClr val="CC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Внешние источники данных</a:t>
              </a:r>
            </a:p>
          </p:txBody>
        </p:sp>
        <p:sp>
          <p:nvSpPr>
            <p:cNvPr id="8249" name="AutoShape 55"/>
            <p:cNvSpPr>
              <a:spLocks noChangeArrowheads="1"/>
            </p:cNvSpPr>
            <p:nvPr/>
          </p:nvSpPr>
          <p:spPr bwMode="auto">
            <a:xfrm>
              <a:off x="1610" y="4149"/>
              <a:ext cx="1337" cy="147"/>
            </a:xfrm>
            <a:prstGeom prst="roundRect">
              <a:avLst>
                <a:gd name="adj" fmla="val 16667"/>
              </a:avLst>
            </a:prstGeom>
            <a:solidFill>
              <a:srgbClr val="CC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Мобильная</a:t>
              </a: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 </a:t>
              </a: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платформа</a:t>
              </a:r>
            </a:p>
          </p:txBody>
        </p:sp>
        <p:sp>
          <p:nvSpPr>
            <p:cNvPr id="8250" name="AutoShape 56"/>
            <p:cNvSpPr>
              <a:spLocks noChangeArrowheads="1"/>
            </p:cNvSpPr>
            <p:nvPr/>
          </p:nvSpPr>
          <p:spPr bwMode="auto">
            <a:xfrm>
              <a:off x="2971" y="4149"/>
              <a:ext cx="471" cy="147"/>
            </a:xfrm>
            <a:prstGeom prst="roundRect">
              <a:avLst>
                <a:gd name="adj" fmla="val 16667"/>
              </a:avLst>
            </a:prstGeom>
            <a:solidFill>
              <a:srgbClr val="CC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SOA</a:t>
              </a:r>
              <a:endParaRPr lang="ru-RU" altLang="en-US" sz="1200">
                <a:solidFill>
                  <a:srgbClr val="000066"/>
                </a:solidFill>
                <a:cs typeface="Arial" pitchFamily="34" charset="0"/>
              </a:endParaRPr>
            </a:p>
          </p:txBody>
        </p:sp>
      </p:grpSp>
      <p:grpSp>
        <p:nvGrpSpPr>
          <p:cNvPr id="8195" name="Group 33"/>
          <p:cNvGrpSpPr>
            <a:grpSpLocks/>
          </p:cNvGrpSpPr>
          <p:nvPr/>
        </p:nvGrpSpPr>
        <p:grpSpPr bwMode="auto">
          <a:xfrm>
            <a:off x="5527675" y="1382713"/>
            <a:ext cx="3616325" cy="5076825"/>
            <a:chOff x="3488" y="1117"/>
            <a:chExt cx="2278" cy="3198"/>
          </a:xfrm>
        </p:grpSpPr>
        <p:sp>
          <p:nvSpPr>
            <p:cNvPr id="8197" name="AutoShape 19"/>
            <p:cNvSpPr>
              <a:spLocks noChangeArrowheads="1"/>
            </p:cNvSpPr>
            <p:nvPr/>
          </p:nvSpPr>
          <p:spPr bwMode="auto">
            <a:xfrm>
              <a:off x="3488" y="2793"/>
              <a:ext cx="1225" cy="12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Интернационализация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198" name="AutoShape 20"/>
            <p:cNvSpPr>
              <a:spLocks noChangeArrowheads="1"/>
            </p:cNvSpPr>
            <p:nvPr/>
          </p:nvSpPr>
          <p:spPr bwMode="auto">
            <a:xfrm>
              <a:off x="3488" y="1362"/>
              <a:ext cx="980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Дизайнер форм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199" name="AutoShape 21"/>
            <p:cNvSpPr>
              <a:spLocks noChangeArrowheads="1"/>
            </p:cNvSpPr>
            <p:nvPr/>
          </p:nvSpPr>
          <p:spPr bwMode="auto">
            <a:xfrm>
              <a:off x="3488" y="2269"/>
              <a:ext cx="2268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Групп. разработка, контр. версий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00" name="AutoShape 22"/>
            <p:cNvSpPr>
              <a:spLocks noChangeArrowheads="1"/>
            </p:cNvSpPr>
            <p:nvPr/>
          </p:nvSpPr>
          <p:spPr bwMode="auto">
            <a:xfrm>
              <a:off x="3488" y="2451"/>
              <a:ext cx="2268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Ср</a:t>
              </a: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-</a:t>
              </a: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ва для установки и обновл</a:t>
              </a: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.</a:t>
              </a: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 приложений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01" name="AutoShape 23"/>
            <p:cNvSpPr>
              <a:spLocks noChangeArrowheads="1"/>
            </p:cNvSpPr>
            <p:nvPr/>
          </p:nvSpPr>
          <p:spPr bwMode="auto">
            <a:xfrm>
              <a:off x="3488" y="2088"/>
              <a:ext cx="870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Web</a:t>
              </a: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-сервисы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02" name="AutoShape 24"/>
            <p:cNvSpPr>
              <a:spLocks noChangeArrowheads="1"/>
            </p:cNvSpPr>
            <p:nvPr/>
          </p:nvSpPr>
          <p:spPr bwMode="auto">
            <a:xfrm>
              <a:off x="4484" y="1363"/>
              <a:ext cx="1270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Конструктор запросов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03" name="AutoShape 25"/>
            <p:cNvSpPr>
              <a:spLocks noChangeArrowheads="1"/>
            </p:cNvSpPr>
            <p:nvPr/>
          </p:nvSpPr>
          <p:spPr bwMode="auto">
            <a:xfrm>
              <a:off x="3488" y="1543"/>
              <a:ext cx="999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Дизайнер отчетов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04" name="AutoShape 26"/>
            <p:cNvSpPr>
              <a:spLocks noChangeArrowheads="1"/>
            </p:cNvSpPr>
            <p:nvPr/>
          </p:nvSpPr>
          <p:spPr bwMode="auto">
            <a:xfrm>
              <a:off x="4513" y="1544"/>
              <a:ext cx="1252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Дизайнер интерфейса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05" name="AutoShape 27"/>
            <p:cNvSpPr>
              <a:spLocks noChangeArrowheads="1"/>
            </p:cNvSpPr>
            <p:nvPr/>
          </p:nvSpPr>
          <p:spPr bwMode="auto">
            <a:xfrm>
              <a:off x="3488" y="1906"/>
              <a:ext cx="2268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Мастер определения бизнес-логики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06" name="AutoShape 28"/>
            <p:cNvSpPr>
              <a:spLocks noChangeArrowheads="1"/>
            </p:cNvSpPr>
            <p:nvPr/>
          </p:nvSpPr>
          <p:spPr bwMode="auto">
            <a:xfrm>
              <a:off x="3488" y="1725"/>
              <a:ext cx="980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100">
                  <a:solidFill>
                    <a:srgbClr val="000066"/>
                  </a:solidFill>
                  <a:cs typeface="Arial" pitchFamily="34" charset="0"/>
                </a:rPr>
                <a:t>Дизайнер справки</a:t>
              </a:r>
            </a:p>
          </p:txBody>
        </p:sp>
        <p:sp>
          <p:nvSpPr>
            <p:cNvPr id="8207" name="AutoShape 29"/>
            <p:cNvSpPr>
              <a:spLocks noChangeArrowheads="1"/>
            </p:cNvSpPr>
            <p:nvPr/>
          </p:nvSpPr>
          <p:spPr bwMode="auto">
            <a:xfrm>
              <a:off x="3488" y="2955"/>
              <a:ext cx="2268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Средства интеграции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08" name="AutoShape 30"/>
            <p:cNvSpPr>
              <a:spLocks noChangeArrowheads="1"/>
            </p:cNvSpPr>
            <p:nvPr/>
          </p:nvSpPr>
          <p:spPr bwMode="auto">
            <a:xfrm>
              <a:off x="3488" y="3136"/>
              <a:ext cx="2268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Интернет</a:t>
              </a: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 (http, ftp, smtp, pop3</a:t>
              </a: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, </a:t>
              </a: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IMap)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09" name="AutoShape 31"/>
            <p:cNvSpPr>
              <a:spLocks noChangeArrowheads="1"/>
            </p:cNvSpPr>
            <p:nvPr/>
          </p:nvSpPr>
          <p:spPr bwMode="auto">
            <a:xfrm>
              <a:off x="3488" y="2632"/>
              <a:ext cx="2268" cy="12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Объединение приложений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10" name="AutoShape 32"/>
            <p:cNvSpPr>
              <a:spLocks noChangeArrowheads="1"/>
            </p:cNvSpPr>
            <p:nvPr/>
          </p:nvSpPr>
          <p:spPr bwMode="auto">
            <a:xfrm>
              <a:off x="3488" y="3318"/>
              <a:ext cx="2268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Отладчик и замер производительности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11" name="AutoShape 33"/>
            <p:cNvSpPr>
              <a:spLocks noChangeArrowheads="1"/>
            </p:cNvSpPr>
            <p:nvPr/>
          </p:nvSpPr>
          <p:spPr bwMode="auto">
            <a:xfrm>
              <a:off x="4762" y="2792"/>
              <a:ext cx="998" cy="12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100">
                  <a:solidFill>
                    <a:srgbClr val="000066"/>
                  </a:solidFill>
                  <a:cs typeface="Arial" pitchFamily="34" charset="0"/>
                </a:rPr>
                <a:t>Средства перевода</a:t>
              </a:r>
            </a:p>
          </p:txBody>
        </p:sp>
        <p:sp>
          <p:nvSpPr>
            <p:cNvPr id="8212" name="AutoShape 34"/>
            <p:cNvSpPr>
              <a:spLocks noChangeArrowheads="1"/>
            </p:cNvSpPr>
            <p:nvPr/>
          </p:nvSpPr>
          <p:spPr bwMode="auto">
            <a:xfrm>
              <a:off x="3488" y="3499"/>
              <a:ext cx="2268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Встроенный язык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13" name="AutoShape 35"/>
            <p:cNvSpPr>
              <a:spLocks noChangeArrowheads="1"/>
            </p:cNvSpPr>
            <p:nvPr/>
          </p:nvSpPr>
          <p:spPr bwMode="auto">
            <a:xfrm>
              <a:off x="4496" y="1722"/>
              <a:ext cx="1270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Мастер ролей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14" name="AutoShape 37"/>
            <p:cNvSpPr>
              <a:spLocks noChangeArrowheads="1"/>
            </p:cNvSpPr>
            <p:nvPr/>
          </p:nvSpPr>
          <p:spPr bwMode="auto">
            <a:xfrm>
              <a:off x="4400" y="2086"/>
              <a:ext cx="1360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Подписка на события</a:t>
              </a:r>
            </a:p>
          </p:txBody>
        </p:sp>
        <p:sp>
          <p:nvSpPr>
            <p:cNvPr id="8215" name="AutoShape 40"/>
            <p:cNvSpPr>
              <a:spLocks noChangeArrowheads="1"/>
            </p:cNvSpPr>
            <p:nvPr/>
          </p:nvSpPr>
          <p:spPr bwMode="auto">
            <a:xfrm>
              <a:off x="3488" y="3681"/>
              <a:ext cx="2268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Технологический журнал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16" name="AutoShape 42"/>
            <p:cNvSpPr>
              <a:spLocks noChangeArrowheads="1"/>
            </p:cNvSpPr>
            <p:nvPr/>
          </p:nvSpPr>
          <p:spPr bwMode="auto">
            <a:xfrm>
              <a:off x="3492" y="1117"/>
              <a:ext cx="2268" cy="211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>
                  <a:solidFill>
                    <a:srgbClr val="800000"/>
                  </a:solidFill>
                  <a:cs typeface="Arial" pitchFamily="34" charset="0"/>
                </a:rPr>
                <a:t>Инструменты</a:t>
              </a:r>
            </a:p>
          </p:txBody>
        </p:sp>
        <p:sp>
          <p:nvSpPr>
            <p:cNvPr id="8217" name="AutoShape 50"/>
            <p:cNvSpPr>
              <a:spLocks noChangeArrowheads="1"/>
            </p:cNvSpPr>
            <p:nvPr/>
          </p:nvSpPr>
          <p:spPr bwMode="auto">
            <a:xfrm>
              <a:off x="3492" y="3862"/>
              <a:ext cx="2268" cy="147"/>
            </a:xfrm>
            <a:prstGeom prst="roundRect">
              <a:avLst>
                <a:gd name="adj" fmla="val 9306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Функциональные опции</a:t>
              </a:r>
              <a:endParaRPr lang="ru-RU" altLang="en-US" sz="16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18" name="AutoShape 53"/>
            <p:cNvSpPr>
              <a:spLocks noChangeArrowheads="1"/>
            </p:cNvSpPr>
            <p:nvPr/>
          </p:nvSpPr>
          <p:spPr bwMode="auto">
            <a:xfrm>
              <a:off x="4340" y="4038"/>
              <a:ext cx="771" cy="276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Профили </a:t>
              </a:r>
              <a:b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</a:b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безопасности</a:t>
              </a:r>
            </a:p>
          </p:txBody>
        </p:sp>
        <p:sp>
          <p:nvSpPr>
            <p:cNvPr id="8219" name="AutoShape 54"/>
            <p:cNvSpPr>
              <a:spLocks noChangeArrowheads="1"/>
            </p:cNvSpPr>
            <p:nvPr/>
          </p:nvSpPr>
          <p:spPr bwMode="auto">
            <a:xfrm>
              <a:off x="3492" y="4038"/>
              <a:ext cx="817" cy="276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HTTP-</a:t>
              </a: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сервисы, </a:t>
              </a:r>
              <a:b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</a:b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REST API</a:t>
              </a: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, </a:t>
              </a: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OData</a:t>
              </a:r>
              <a:endParaRPr lang="ru-RU" altLang="en-US" sz="120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8220" name="AutoShape 53"/>
            <p:cNvSpPr>
              <a:spLocks noChangeArrowheads="1"/>
            </p:cNvSpPr>
            <p:nvPr/>
          </p:nvSpPr>
          <p:spPr bwMode="auto">
            <a:xfrm>
              <a:off x="5144" y="4038"/>
              <a:ext cx="615" cy="277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Char char="•"/>
                <a:defRPr sz="2000">
                  <a:solidFill>
                    <a:schemeClr val="tx1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Char char="•"/>
                <a:defRPr>
                  <a:solidFill>
                    <a:schemeClr val="tx1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solidFill>
                    <a:schemeClr val="tx1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solidFill>
                    <a:schemeClr val="tx1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chemeClr val="tx1"/>
                  </a:solidFill>
                  <a:latin typeface="Futura PT Demi" pitchFamily="34" charset="0"/>
                </a:defRPr>
              </a:lvl9pPr>
            </a:lstStyle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Поддержка </a:t>
              </a:r>
              <a:b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</a:b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JSON, </a:t>
              </a:r>
              <a:r>
                <a:rPr lang="en-US" altLang="en-US" sz="1200">
                  <a:solidFill>
                    <a:srgbClr val="000066"/>
                  </a:solidFill>
                  <a:cs typeface="Arial" pitchFamily="34" charset="0"/>
                </a:rPr>
                <a:t>XML</a:t>
              </a:r>
              <a:r>
                <a:rPr lang="ru-RU" altLang="en-US" sz="1200">
                  <a:solidFill>
                    <a:srgbClr val="000066"/>
                  </a:solidFill>
                  <a:cs typeface="Arial" pitchFamily="34" charset="0"/>
                </a:rPr>
                <a:t> </a:t>
              </a:r>
            </a:p>
          </p:txBody>
        </p:sp>
      </p:grpSp>
      <p:sp>
        <p:nvSpPr>
          <p:cNvPr id="819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Технологии и инструменты платформы 1С:Предприятие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919483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02" name="Group 6"/>
          <p:cNvGrpSpPr>
            <a:grpSpLocks/>
          </p:cNvGrpSpPr>
          <p:nvPr/>
        </p:nvGrpSpPr>
        <p:grpSpPr bwMode="auto">
          <a:xfrm>
            <a:off x="0" y="855665"/>
            <a:ext cx="9144000" cy="5145087"/>
            <a:chOff x="0" y="539"/>
            <a:chExt cx="5760" cy="3241"/>
          </a:xfrm>
        </p:grpSpPr>
        <p:pic>
          <p:nvPicPr>
            <p:cNvPr id="15770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9"/>
              <a:ext cx="5760" cy="3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9E383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9E383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5770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1026"/>
              <a:ext cx="363" cy="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958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26" name="Group 6"/>
          <p:cNvGrpSpPr>
            <a:grpSpLocks/>
          </p:cNvGrpSpPr>
          <p:nvPr/>
        </p:nvGrpSpPr>
        <p:grpSpPr bwMode="auto">
          <a:xfrm>
            <a:off x="0" y="896946"/>
            <a:ext cx="9144000" cy="5145087"/>
            <a:chOff x="0" y="390"/>
            <a:chExt cx="5760" cy="3241"/>
          </a:xfrm>
        </p:grpSpPr>
        <p:pic>
          <p:nvPicPr>
            <p:cNvPr id="1587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0"/>
              <a:ext cx="5760" cy="3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9E383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9E383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587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" y="914"/>
              <a:ext cx="454" cy="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8221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51" name="Group 7"/>
          <p:cNvGrpSpPr>
            <a:grpSpLocks/>
          </p:cNvGrpSpPr>
          <p:nvPr/>
        </p:nvGrpSpPr>
        <p:grpSpPr bwMode="auto">
          <a:xfrm>
            <a:off x="0" y="836619"/>
            <a:ext cx="9144000" cy="5221287"/>
            <a:chOff x="0" y="527"/>
            <a:chExt cx="5760" cy="3289"/>
          </a:xfrm>
        </p:grpSpPr>
        <p:pic>
          <p:nvPicPr>
            <p:cNvPr id="15974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"/>
              <a:ext cx="5760" cy="3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9E383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9E383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5974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" y="1017"/>
              <a:ext cx="305" cy="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75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" y="1014"/>
              <a:ext cx="91" cy="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8298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525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9E383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823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r="3517"/>
          <a:stretch>
            <a:fillRect/>
          </a:stretch>
        </p:blipFill>
        <p:spPr bwMode="auto">
          <a:xfrm>
            <a:off x="0" y="612782"/>
            <a:ext cx="9144000" cy="565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9E383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741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r="11855"/>
          <a:stretch>
            <a:fillRect/>
          </a:stretch>
        </p:blipFill>
        <p:spPr bwMode="auto">
          <a:xfrm>
            <a:off x="15875" y="414338"/>
            <a:ext cx="9144000" cy="601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9E383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732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r="12416"/>
          <a:stretch>
            <a:fillRect/>
          </a:stretch>
        </p:blipFill>
        <p:spPr bwMode="auto">
          <a:xfrm>
            <a:off x="7939" y="500066"/>
            <a:ext cx="9144000" cy="59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9E383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883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r="14223"/>
          <a:stretch>
            <a:fillRect/>
          </a:stretch>
        </p:blipFill>
        <p:spPr bwMode="auto">
          <a:xfrm>
            <a:off x="15875" y="396880"/>
            <a:ext cx="9144000" cy="613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9E383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411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r="3792"/>
          <a:stretch>
            <a:fillRect/>
          </a:stretch>
        </p:blipFill>
        <p:spPr bwMode="auto">
          <a:xfrm>
            <a:off x="0" y="587382"/>
            <a:ext cx="9144000" cy="582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9E383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561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r="14490"/>
          <a:stretch>
            <a:fillRect/>
          </a:stretch>
        </p:blipFill>
        <p:spPr bwMode="auto">
          <a:xfrm>
            <a:off x="7939" y="381000"/>
            <a:ext cx="9144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9E383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076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1619268" y="479062"/>
            <a:ext cx="7197725" cy="95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b="1">
                <a:solidFill>
                  <a:schemeClr val="bg1"/>
                </a:solidFill>
              </a:rPr>
              <a:t>1С:П</a:t>
            </a:r>
            <a:r>
              <a:rPr lang="ru-RU" altLang="ru-RU" b="1">
                <a:solidFill>
                  <a:schemeClr val="bg1"/>
                </a:solidFill>
              </a:rPr>
              <a:t>редприятие </a:t>
            </a:r>
            <a:r>
              <a:rPr lang="en-US" altLang="ru-RU" b="1">
                <a:solidFill>
                  <a:schemeClr val="bg1"/>
                </a:solidFill>
              </a:rPr>
              <a:t>–</a:t>
            </a:r>
            <a:r>
              <a:rPr lang="ru-RU" altLang="ru-RU" b="1">
                <a:solidFill>
                  <a:schemeClr val="bg1"/>
                </a:solidFill>
              </a:rPr>
              <a:t> технологическая платформа мирового уровня для построения корпоративных систем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5" y="1839841"/>
            <a:ext cx="3305175" cy="454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50825" y="1989445"/>
            <a:ext cx="5041900" cy="41284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  <a:defRPr/>
            </a:pPr>
            <a:r>
              <a:rPr lang="ru-RU" altLang="ru-RU" sz="1200">
                <a:solidFill>
                  <a:schemeClr val="bg1"/>
                </a:solidFill>
              </a:rPr>
              <a:t> Масштабируемая отказоустойчивая архитектура </a:t>
            </a:r>
          </a:p>
          <a:p>
            <a:pPr fontAlgn="base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  <a:defRPr/>
            </a:pPr>
            <a:r>
              <a:rPr lang="ru-RU" altLang="ru-RU" sz="1200">
                <a:solidFill>
                  <a:schemeClr val="bg1"/>
                </a:solidFill>
              </a:rPr>
              <a:t> Поддержка крупных корпоративных систем</a:t>
            </a:r>
          </a:p>
          <a:p>
            <a:pPr fontAlgn="base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  <a:defRPr/>
            </a:pPr>
            <a:r>
              <a:rPr lang="ru-RU" altLang="ru-RU" sz="1200">
                <a:solidFill>
                  <a:schemeClr val="bg1"/>
                </a:solidFill>
              </a:rPr>
              <a:t> Многоплатформенность, поддержка открытого ПО:</a:t>
            </a:r>
          </a:p>
          <a:p>
            <a:pPr lvl="1" fontAlgn="base">
              <a:spcAft>
                <a:spcPct val="30000"/>
              </a:spcAft>
              <a:buClr>
                <a:srgbClr val="5F5F5F"/>
              </a:buClr>
              <a:buFontTx/>
              <a:buChar char="•"/>
              <a:defRPr/>
            </a:pPr>
            <a:r>
              <a:rPr lang="ru-RU" altLang="ru-RU" sz="1200">
                <a:solidFill>
                  <a:schemeClr val="bg1"/>
                </a:solidFill>
              </a:rPr>
              <a:t>  Linux, Windows, Mac OS</a:t>
            </a:r>
          </a:p>
          <a:p>
            <a:pPr lvl="1" fontAlgn="base">
              <a:spcAft>
                <a:spcPct val="30000"/>
              </a:spcAft>
              <a:buClr>
                <a:srgbClr val="5F5F5F"/>
              </a:buClr>
              <a:buFontTx/>
              <a:buChar char="•"/>
              <a:defRPr/>
            </a:pPr>
            <a:r>
              <a:rPr lang="ru-RU" altLang="ru-RU" sz="1200">
                <a:solidFill>
                  <a:schemeClr val="bg1"/>
                </a:solidFill>
              </a:rPr>
              <a:t>  PostgreSQL, MS SQL Server, IBM DB2, Oracle Database</a:t>
            </a:r>
          </a:p>
          <a:p>
            <a:pPr fontAlgn="base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  <a:defRPr/>
            </a:pPr>
            <a:r>
              <a:rPr lang="ru-RU" altLang="ru-RU" sz="1200">
                <a:solidFill>
                  <a:schemeClr val="bg1"/>
                </a:solidFill>
              </a:rPr>
              <a:t> Работа через Интернет, облачные технологии (SaaS)</a:t>
            </a:r>
          </a:p>
          <a:p>
            <a:pPr fontAlgn="base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  <a:defRPr/>
            </a:pPr>
            <a:r>
              <a:rPr lang="ru-RU" altLang="ru-RU" sz="1200">
                <a:solidFill>
                  <a:schemeClr val="bg1"/>
                </a:solidFill>
              </a:rPr>
              <a:t> Работа на мобильных устройствах под iOS, Android, Windows </a:t>
            </a:r>
          </a:p>
          <a:p>
            <a:pPr fontAlgn="base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  <a:defRPr/>
            </a:pPr>
            <a:r>
              <a:rPr lang="ru-RU" altLang="ru-RU" sz="1200">
                <a:solidFill>
                  <a:schemeClr val="bg1"/>
                </a:solidFill>
              </a:rPr>
              <a:t> Гибкость и настраиваемость. Кастомизация под специфику</a:t>
            </a:r>
            <a:br>
              <a:rPr lang="ru-RU" altLang="ru-RU" sz="1200">
                <a:solidFill>
                  <a:schemeClr val="bg1"/>
                </a:solidFill>
              </a:rPr>
            </a:br>
            <a:r>
              <a:rPr lang="ru-RU" altLang="ru-RU" sz="1200">
                <a:solidFill>
                  <a:schemeClr val="bg1"/>
                </a:solidFill>
              </a:rPr>
              <a:t>   бизнес-процессов и ноу-хау организации</a:t>
            </a:r>
          </a:p>
          <a:p>
            <a:pPr fontAlgn="base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  <a:defRPr/>
            </a:pPr>
            <a:r>
              <a:rPr lang="ru-RU" altLang="ru-RU" sz="1200">
                <a:solidFill>
                  <a:schemeClr val="bg1"/>
                </a:solidFill>
              </a:rPr>
              <a:t> Встроенные средства бизнес-аналитики </a:t>
            </a:r>
          </a:p>
          <a:p>
            <a:pPr fontAlgn="base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  <a:defRPr/>
            </a:pPr>
            <a:r>
              <a:rPr lang="ru-RU" altLang="ru-RU" sz="1200">
                <a:solidFill>
                  <a:schemeClr val="bg1"/>
                </a:solidFill>
              </a:rPr>
              <a:t> Построение территориально-распределенных систем</a:t>
            </a:r>
          </a:p>
          <a:p>
            <a:pPr fontAlgn="base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  <a:defRPr/>
            </a:pPr>
            <a:r>
              <a:rPr lang="ru-RU" altLang="ru-RU" sz="1200">
                <a:solidFill>
                  <a:schemeClr val="bg1"/>
                </a:solidFill>
              </a:rPr>
              <a:t> Открытость, интеграция практически с любыми программами </a:t>
            </a:r>
            <a:br>
              <a:rPr lang="ru-RU" altLang="ru-RU" sz="1200">
                <a:solidFill>
                  <a:schemeClr val="bg1"/>
                </a:solidFill>
              </a:rPr>
            </a:br>
            <a:r>
              <a:rPr lang="ru-RU" altLang="ru-RU" sz="1200">
                <a:solidFill>
                  <a:schemeClr val="bg1"/>
                </a:solidFill>
              </a:rPr>
              <a:t>   и оборудованием </a:t>
            </a:r>
          </a:p>
          <a:p>
            <a:pPr fontAlgn="base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  <a:defRPr/>
            </a:pPr>
            <a:r>
              <a:rPr lang="ru-RU" altLang="ru-RU" sz="1200">
                <a:solidFill>
                  <a:schemeClr val="bg1"/>
                </a:solidFill>
              </a:rPr>
              <a:t> Разграничение и контроль доступа к данным</a:t>
            </a:r>
          </a:p>
          <a:p>
            <a:pPr fontAlgn="base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  <a:defRPr/>
            </a:pPr>
            <a:r>
              <a:rPr lang="ru-RU" altLang="ru-RU" sz="1200">
                <a:solidFill>
                  <a:schemeClr val="bg1"/>
                </a:solidFill>
              </a:rPr>
              <a:t> Защита  конфиденциальной информации, коммерческой тайны, </a:t>
            </a:r>
            <a:br>
              <a:rPr lang="ru-RU" altLang="ru-RU" sz="1200">
                <a:solidFill>
                  <a:schemeClr val="bg1"/>
                </a:solidFill>
              </a:rPr>
            </a:br>
            <a:r>
              <a:rPr lang="ru-RU" altLang="ru-RU" sz="1200">
                <a:solidFill>
                  <a:schemeClr val="bg1"/>
                </a:solidFill>
              </a:rPr>
              <a:t>  персональных данных. Сертификат ФСТЭК России</a:t>
            </a:r>
          </a:p>
        </p:txBody>
      </p:sp>
    </p:spTree>
    <p:extLst>
      <p:ext uri="{BB962C8B-B14F-4D97-AF65-F5344CB8AC3E}">
        <p14:creationId xmlns:p14="http://schemas.microsoft.com/office/powerpoint/2010/main" val="3543406918"/>
      </p:ext>
    </p:extLst>
  </p:cSld>
  <p:clrMapOvr>
    <a:masterClrMapping/>
  </p:clrMapOvr>
  <p:transition advTm="6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r="7492"/>
          <a:stretch>
            <a:fillRect/>
          </a:stretch>
        </p:blipFill>
        <p:spPr bwMode="auto">
          <a:xfrm>
            <a:off x="15875" y="722313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9E383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8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r="13716"/>
          <a:stretch>
            <a:fillRect/>
          </a:stretch>
        </p:blipFill>
        <p:spPr bwMode="auto">
          <a:xfrm>
            <a:off x="15875" y="261942"/>
            <a:ext cx="9144000" cy="628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9E383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061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r="4257"/>
          <a:stretch>
            <a:fillRect/>
          </a:stretch>
        </p:blipFill>
        <p:spPr bwMode="auto">
          <a:xfrm>
            <a:off x="15875" y="715966"/>
            <a:ext cx="9144000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9E383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519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259633" y="188913"/>
            <a:ext cx="7228780" cy="1081088"/>
          </a:xfrm>
        </p:spPr>
        <p:txBody>
          <a:bodyPr>
            <a:noAutofit/>
          </a:bodyPr>
          <a:lstStyle/>
          <a:p>
            <a:r>
              <a:rPr lang="ru-RU" altLang="ru-RU" sz="6600" dirty="0">
                <a:solidFill>
                  <a:schemeClr val="bg1"/>
                </a:solidFill>
                <a:latin typeface="Futura PT Demi" panose="020B0702020204020303" pitchFamily="34" charset="0"/>
              </a:rPr>
              <a:t>1С:</a:t>
            </a:r>
            <a:r>
              <a:rPr lang="en-US" altLang="ru-RU" sz="6600" dirty="0">
                <a:solidFill>
                  <a:schemeClr val="bg1"/>
                </a:solidFill>
                <a:latin typeface="Futura PT Demi" panose="020B0702020204020303" pitchFamily="34" charset="0"/>
              </a:rPr>
              <a:t>ERP</a:t>
            </a:r>
            <a:endParaRPr lang="ru-RU" altLang="ru-RU" sz="6600" dirty="0">
              <a:solidFill>
                <a:schemeClr val="bg1"/>
              </a:solidFill>
              <a:latin typeface="Futura PT Demi" panose="020B0702020204020303" pitchFamily="34" charset="0"/>
            </a:endParaRPr>
          </a:p>
        </p:txBody>
      </p:sp>
      <p:pic>
        <p:nvPicPr>
          <p:cNvPr id="819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1152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Layer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88913"/>
            <a:ext cx="154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54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400"/>
              <a:t>Эффективное управление производством ?</a:t>
            </a:r>
          </a:p>
        </p:txBody>
      </p:sp>
      <p:pic>
        <p:nvPicPr>
          <p:cNvPr id="4100" name="Picture 7" descr="Промышленность, Промышленности 4, Сети, Сеть, Оч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2" y="1416053"/>
            <a:ext cx="7967663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3813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Cnc, Обрабатывающий Центр, Фрезерный Стан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 t="13751" r="2751" b="10567"/>
          <a:stretch>
            <a:fillRect/>
          </a:stretch>
        </p:blipFill>
        <p:spPr bwMode="auto">
          <a:xfrm>
            <a:off x="2771775" y="2090741"/>
            <a:ext cx="36718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ru-RU" altLang="ru-RU" sz="2400"/>
              <a:t>Эффективное управление производством ?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34938" y="1309724"/>
            <a:ext cx="5651500" cy="77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b="1">
                <a:solidFill>
                  <a:srgbClr val="5F0000"/>
                </a:solidFill>
              </a:rPr>
              <a:t>Обеспечить максимальную «загрузку» производственных ресурсов ? </a:t>
            </a:r>
          </a:p>
        </p:txBody>
      </p:sp>
      <p:pic>
        <p:nvPicPr>
          <p:cNvPr id="5126" name="Picture 7" descr="Фондовая Биржа, Торговая Площадка, Бизнес, Стрел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38316"/>
            <a:ext cx="730885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12"/>
          <p:cNvSpPr txBox="1">
            <a:spLocks noChangeArrowheads="1"/>
          </p:cNvSpPr>
          <p:nvPr/>
        </p:nvSpPr>
        <p:spPr bwMode="auto">
          <a:xfrm>
            <a:off x="1403351" y="2349501"/>
            <a:ext cx="1233030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3200" b="1">
                <a:solidFill>
                  <a:srgbClr val="CC3300"/>
                </a:solidFill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35453208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ru-RU" altLang="ru-RU" sz="2400"/>
              <a:t>Эффективное управление производством ?</a:t>
            </a:r>
          </a:p>
        </p:txBody>
      </p:sp>
      <p:pic>
        <p:nvPicPr>
          <p:cNvPr id="6148" name="Picture 6" descr="Работа В Команде, Команда, Сотрудничать, Личный, Групп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47841"/>
            <a:ext cx="6840538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269894" y="1509716"/>
            <a:ext cx="4824413" cy="77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b="1">
                <a:solidFill>
                  <a:srgbClr val="5F0000"/>
                </a:solidFill>
              </a:rPr>
              <a:t>Обеспечить максимальную производительность труда ? </a:t>
            </a:r>
          </a:p>
        </p:txBody>
      </p:sp>
    </p:spTree>
    <p:extLst>
      <p:ext uri="{BB962C8B-B14F-4D97-AF65-F5344CB8AC3E}">
        <p14:creationId xmlns:p14="http://schemas.microsoft.com/office/powerpoint/2010/main" val="18684069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0658" y="1554163"/>
            <a:ext cx="7169151" cy="134461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z="1800" b="1"/>
              <a:t>	Обеспечить выпуск необходимой продукции точно в срок, обеспечив требуемой уровень качества при минимальных затратах! </a:t>
            </a:r>
          </a:p>
        </p:txBody>
      </p:sp>
      <p:sp>
        <p:nvSpPr>
          <p:cNvPr id="7171" name="Заголовок 1"/>
          <p:cNvSpPr>
            <a:spLocks/>
          </p:cNvSpPr>
          <p:nvPr/>
        </p:nvSpPr>
        <p:spPr bwMode="auto">
          <a:xfrm>
            <a:off x="1692295" y="152400"/>
            <a:ext cx="4824413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>
                <a:solidFill>
                  <a:srgbClr val="D20000"/>
                </a:solidFill>
              </a:rPr>
              <a:t>Эффективное управление производством ?</a:t>
            </a:r>
          </a:p>
        </p:txBody>
      </p:sp>
      <p:pic>
        <p:nvPicPr>
          <p:cNvPr id="7172" name="Picture 6" descr="Назначение, Часы, Обратный Отсчет, Предельный Срок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019433"/>
            <a:ext cx="24987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0" descr="Хлеб, Бейкер, Ремесло, Еда, Печь, Столова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9" y="3317878"/>
            <a:ext cx="15843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 descr="Водяной Насос, Промышленного, Промышленности, Насос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062296"/>
            <a:ext cx="2232025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4" descr="Спутник, Союз, Космический Корабль, Космическая Станц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81562"/>
            <a:ext cx="2951162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AutoShape 15"/>
          <p:cNvSpPr>
            <a:spLocks noChangeArrowheads="1"/>
          </p:cNvSpPr>
          <p:nvPr/>
        </p:nvSpPr>
        <p:spPr bwMode="auto">
          <a:xfrm>
            <a:off x="3348038" y="5949953"/>
            <a:ext cx="863600" cy="649288"/>
          </a:xfrm>
          <a:prstGeom prst="rightArrow">
            <a:avLst>
              <a:gd name="adj1" fmla="val 50000"/>
              <a:gd name="adj2" fmla="val 33252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pic>
        <p:nvPicPr>
          <p:cNvPr id="7177" name="Picture 21" descr="Деньги, Рубли, Копейки, Купюры, Монета, 100 Рубле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16342"/>
            <a:ext cx="3132138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AutoShape 22"/>
          <p:cNvSpPr>
            <a:spLocks noChangeArrowheads="1"/>
          </p:cNvSpPr>
          <p:nvPr/>
        </p:nvSpPr>
        <p:spPr bwMode="auto">
          <a:xfrm rot="10800000">
            <a:off x="5700713" y="5902325"/>
            <a:ext cx="863600" cy="649288"/>
          </a:xfrm>
          <a:prstGeom prst="rightArrow">
            <a:avLst>
              <a:gd name="adj1" fmla="val 50000"/>
              <a:gd name="adj2" fmla="val 33252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392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1692275" y="152400"/>
            <a:ext cx="7056438" cy="1081088"/>
          </a:xfrm>
          <a:noFill/>
        </p:spPr>
        <p:txBody>
          <a:bodyPr/>
          <a:lstStyle/>
          <a:p>
            <a:pPr algn="ctr"/>
            <a:r>
              <a:rPr lang="ru-RU" altLang="ru-RU"/>
              <a:t>Три уровня эффективного управления производством в «1С:ERP» – от долгосрочного плана к заданию на день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-42862" y="1238286"/>
            <a:ext cx="6948488" cy="4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b="1">
                <a:solidFill>
                  <a:srgbClr val="CC3300"/>
                </a:solidFill>
              </a:rPr>
              <a:t>Уровень производственных подразделений</a:t>
            </a:r>
          </a:p>
        </p:txBody>
      </p:sp>
      <p:pic>
        <p:nvPicPr>
          <p:cNvPr id="15364" name="Picture 7" descr="Восклицательный Знак, Важные, Существенно, Важ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1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812802" y="1893894"/>
            <a:ext cx="67690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>
                <a:solidFill>
                  <a:srgbClr val="FFFFFF"/>
                </a:solidFill>
              </a:rPr>
              <a:t>Мы слышим «планирование» - понимаем* управление!</a:t>
            </a: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7261248" y="6532599"/>
            <a:ext cx="1893019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5F0000"/>
                </a:solidFill>
              </a:rPr>
              <a:t>*должны понимать</a:t>
            </a:r>
          </a:p>
        </p:txBody>
      </p:sp>
      <p:sp>
        <p:nvSpPr>
          <p:cNvPr id="15367" name="AutoShape 10"/>
          <p:cNvSpPr>
            <a:spLocks noChangeArrowheads="1"/>
          </p:cNvSpPr>
          <p:nvPr/>
        </p:nvSpPr>
        <p:spPr bwMode="auto">
          <a:xfrm rot="5400000">
            <a:off x="6879454" y="4299764"/>
            <a:ext cx="3382963" cy="828675"/>
          </a:xfrm>
          <a:prstGeom prst="curvedDownArrow">
            <a:avLst>
              <a:gd name="adj1" fmla="val 40200"/>
              <a:gd name="adj2" fmla="val 121848"/>
              <a:gd name="adj3" fmla="val 33333"/>
            </a:avLst>
          </a:prstGeom>
          <a:solidFill>
            <a:schemeClr val="folHlink">
              <a:alpha val="50195"/>
            </a:schemeClr>
          </a:solidFill>
          <a:ln w="4445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pic>
        <p:nvPicPr>
          <p:cNvPr id="15368" name="Picture 12" descr="Белый Мужчина, 3D Модель, Изолированный, 3D, Модель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86" y="4533937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4" descr="Белый Мужчина, 3D Модель, Изолированный, 3D, Модель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4460875"/>
            <a:ext cx="20891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6" descr="Белый Мужчина, 3D Модель, Изолированный, 3D, Модель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4" y="4549812"/>
            <a:ext cx="2017713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8" descr="Телескоп, Расстояние, Оптических, Смотреть, Объекти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2" r="36757" b="7056"/>
          <a:stretch>
            <a:fillRect/>
          </a:stretch>
        </p:blipFill>
        <p:spPr bwMode="auto">
          <a:xfrm>
            <a:off x="1042988" y="5013325"/>
            <a:ext cx="151288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9550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1692277" y="152400"/>
            <a:ext cx="6696075" cy="1081088"/>
          </a:xfrm>
          <a:noFill/>
        </p:spPr>
        <p:txBody>
          <a:bodyPr/>
          <a:lstStyle/>
          <a:p>
            <a:pPr algn="ctr"/>
            <a:r>
              <a:rPr lang="ru-RU" altLang="ru-RU"/>
              <a:t>Три уровня эффективного управления производством в «1С:ERP» – от долгосрочного плана к заданию на день</a:t>
            </a: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-42862" y="1238286"/>
            <a:ext cx="6948488" cy="4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b="1">
                <a:solidFill>
                  <a:srgbClr val="CC3300"/>
                </a:solidFill>
              </a:rPr>
              <a:t>Уровень производственных подразделений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 rot="-5400000">
            <a:off x="282094" y="4030330"/>
            <a:ext cx="284738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>
                <a:solidFill>
                  <a:srgbClr val="5F0000"/>
                </a:solidFill>
              </a:rPr>
              <a:t>Управление очередью</a:t>
            </a: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1908176" y="6308761"/>
            <a:ext cx="379873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b="1">
                <a:solidFill>
                  <a:srgbClr val="CC3300"/>
                </a:solidFill>
              </a:rPr>
              <a:t>Когда «что-то пошло не так»</a:t>
            </a: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5795964" y="6300825"/>
            <a:ext cx="320914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b="1">
                <a:solidFill>
                  <a:srgbClr val="CC3300"/>
                </a:solidFill>
              </a:rPr>
              <a:t>Когда сроки уже близки</a:t>
            </a:r>
          </a:p>
        </p:txBody>
      </p:sp>
      <p:sp>
        <p:nvSpPr>
          <p:cNvPr id="16391" name="AutoShape 9"/>
          <p:cNvSpPr>
            <a:spLocks noChangeArrowheads="1"/>
          </p:cNvSpPr>
          <p:nvPr/>
        </p:nvSpPr>
        <p:spPr bwMode="auto">
          <a:xfrm>
            <a:off x="179406" y="1860553"/>
            <a:ext cx="1368425" cy="863600"/>
          </a:xfrm>
          <a:prstGeom prst="foldedCorner">
            <a:avLst>
              <a:gd name="adj" fmla="val 12500"/>
            </a:avLst>
          </a:prstGeom>
          <a:solidFill>
            <a:srgbClr val="F9E383">
              <a:alpha val="50195"/>
            </a:srgbClr>
          </a:solidFill>
          <a:ln w="44450" cap="rnd">
            <a:solidFill>
              <a:schemeClr val="folHlink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5F0000"/>
                </a:solidFill>
              </a:rPr>
              <a:t>Заказ </a:t>
            </a:r>
          </a:p>
          <a:p>
            <a:pPr algn="ctr" eaLnBrk="0" fontAlgn="base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5F0000"/>
                </a:solidFill>
              </a:rPr>
              <a:t>на </a:t>
            </a:r>
          </a:p>
          <a:p>
            <a:pPr algn="ctr" eaLnBrk="0" fontAlgn="base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5F0000"/>
                </a:solidFill>
              </a:rPr>
              <a:t>производство</a:t>
            </a:r>
          </a:p>
        </p:txBody>
      </p:sp>
      <p:pic>
        <p:nvPicPr>
          <p:cNvPr id="1639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559178"/>
            <a:ext cx="2376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83" y="5013325"/>
            <a:ext cx="23764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86" y="3554416"/>
            <a:ext cx="23764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AutoShape 13"/>
          <p:cNvSpPr>
            <a:spLocks noChangeArrowheads="1"/>
          </p:cNvSpPr>
          <p:nvPr/>
        </p:nvSpPr>
        <p:spPr bwMode="auto">
          <a:xfrm>
            <a:off x="179406" y="3463925"/>
            <a:ext cx="1368425" cy="863600"/>
          </a:xfrm>
          <a:prstGeom prst="foldedCorner">
            <a:avLst>
              <a:gd name="adj" fmla="val 12500"/>
            </a:avLst>
          </a:prstGeom>
          <a:solidFill>
            <a:srgbClr val="F9E383">
              <a:alpha val="50195"/>
            </a:srgbClr>
          </a:solidFill>
          <a:ln w="44450" cap="rnd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5F0000"/>
                </a:solidFill>
              </a:rPr>
              <a:t>Заказ </a:t>
            </a:r>
          </a:p>
          <a:p>
            <a:pPr algn="ctr" eaLnBrk="0" fontAlgn="base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5F0000"/>
                </a:solidFill>
              </a:rPr>
              <a:t>на </a:t>
            </a:r>
          </a:p>
          <a:p>
            <a:pPr algn="ctr" eaLnBrk="0" fontAlgn="base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5F0000"/>
                </a:solidFill>
              </a:rPr>
              <a:t>производство</a:t>
            </a:r>
          </a:p>
        </p:txBody>
      </p:sp>
      <p:sp>
        <p:nvSpPr>
          <p:cNvPr id="16396" name="AutoShape 14"/>
          <p:cNvSpPr>
            <a:spLocks noChangeArrowheads="1"/>
          </p:cNvSpPr>
          <p:nvPr/>
        </p:nvSpPr>
        <p:spPr bwMode="auto">
          <a:xfrm>
            <a:off x="179406" y="4471988"/>
            <a:ext cx="1368425" cy="863600"/>
          </a:xfrm>
          <a:prstGeom prst="foldedCorner">
            <a:avLst>
              <a:gd name="adj" fmla="val 12500"/>
            </a:avLst>
          </a:prstGeom>
          <a:solidFill>
            <a:srgbClr val="F9E383">
              <a:alpha val="50195"/>
            </a:srgbClr>
          </a:solidFill>
          <a:ln w="44450" cap="rnd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5F0000"/>
                </a:solidFill>
              </a:rPr>
              <a:t>Заказ </a:t>
            </a:r>
          </a:p>
          <a:p>
            <a:pPr algn="ctr" eaLnBrk="0" fontAlgn="base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5F0000"/>
                </a:solidFill>
              </a:rPr>
              <a:t>на </a:t>
            </a:r>
          </a:p>
          <a:p>
            <a:pPr algn="ctr" eaLnBrk="0" fontAlgn="base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5F0000"/>
                </a:solidFill>
              </a:rPr>
              <a:t>производство</a:t>
            </a:r>
          </a:p>
        </p:txBody>
      </p:sp>
      <p:sp>
        <p:nvSpPr>
          <p:cNvPr id="16397" name="AutoShape 16"/>
          <p:cNvSpPr>
            <a:spLocks noChangeArrowheads="1"/>
          </p:cNvSpPr>
          <p:nvPr/>
        </p:nvSpPr>
        <p:spPr bwMode="auto">
          <a:xfrm>
            <a:off x="179406" y="5853116"/>
            <a:ext cx="1368425" cy="863600"/>
          </a:xfrm>
          <a:prstGeom prst="foldedCorner">
            <a:avLst>
              <a:gd name="adj" fmla="val 12500"/>
            </a:avLst>
          </a:prstGeom>
          <a:solidFill>
            <a:schemeClr val="folHlink"/>
          </a:solidFill>
          <a:ln w="444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FFFFFF"/>
                </a:solidFill>
              </a:rPr>
              <a:t>Заказ </a:t>
            </a:r>
          </a:p>
          <a:p>
            <a:pPr algn="ctr" eaLnBrk="0" fontAlgn="base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FFFFFF"/>
                </a:solidFill>
              </a:rPr>
              <a:t>на </a:t>
            </a:r>
          </a:p>
          <a:p>
            <a:pPr algn="ctr" eaLnBrk="0" fontAlgn="base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FFFFFF"/>
                </a:solidFill>
              </a:rPr>
              <a:t>производство</a:t>
            </a:r>
          </a:p>
        </p:txBody>
      </p:sp>
      <p:sp>
        <p:nvSpPr>
          <p:cNvPr id="16398" name="Text Box 18"/>
          <p:cNvSpPr txBox="1">
            <a:spLocks noChangeArrowheads="1"/>
          </p:cNvSpPr>
          <p:nvPr/>
        </p:nvSpPr>
        <p:spPr bwMode="auto">
          <a:xfrm>
            <a:off x="2852760" y="4048126"/>
            <a:ext cx="640625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Факт</a:t>
            </a:r>
          </a:p>
        </p:txBody>
      </p:sp>
      <p:sp>
        <p:nvSpPr>
          <p:cNvPr id="16399" name="AutoShape 23"/>
          <p:cNvSpPr>
            <a:spLocks noChangeArrowheads="1"/>
          </p:cNvSpPr>
          <p:nvPr/>
        </p:nvSpPr>
        <p:spPr bwMode="auto">
          <a:xfrm rot="10800000">
            <a:off x="2460625" y="4151317"/>
            <a:ext cx="431800" cy="217487"/>
          </a:xfrm>
          <a:prstGeom prst="rightArrow">
            <a:avLst>
              <a:gd name="adj1" fmla="val 49556"/>
              <a:gd name="adj2" fmla="val 88323"/>
            </a:avLst>
          </a:prstGeom>
          <a:solidFill>
            <a:schemeClr val="accent2"/>
          </a:solidFill>
          <a:ln w="4445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16400" name="Text Box 24"/>
          <p:cNvSpPr txBox="1">
            <a:spLocks noChangeArrowheads="1"/>
          </p:cNvSpPr>
          <p:nvPr/>
        </p:nvSpPr>
        <p:spPr bwMode="auto">
          <a:xfrm>
            <a:off x="2195512" y="3079749"/>
            <a:ext cx="4670446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800" b="1">
                <a:solidFill>
                  <a:srgbClr val="5F0000"/>
                </a:solidFill>
              </a:rPr>
              <a:t>Диспетчеризация и перепланирование</a:t>
            </a:r>
          </a:p>
        </p:txBody>
      </p:sp>
      <p:pic>
        <p:nvPicPr>
          <p:cNvPr id="16401" name="Picture 26" descr="Трубогиб, Работа, Машина, Технология, Фабр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4" y="4514850"/>
            <a:ext cx="19446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32" descr="Цепь, Ссылка, Металл, Привяз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3" r="38417"/>
          <a:stretch>
            <a:fillRect/>
          </a:stretch>
        </p:blipFill>
        <p:spPr bwMode="auto">
          <a:xfrm>
            <a:off x="3851298" y="3875088"/>
            <a:ext cx="2889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3" name="Rectangle 33"/>
          <p:cNvSpPr>
            <a:spLocks noChangeArrowheads="1"/>
          </p:cNvSpPr>
          <p:nvPr/>
        </p:nvSpPr>
        <p:spPr bwMode="auto">
          <a:xfrm>
            <a:off x="4116408" y="4424364"/>
            <a:ext cx="201612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Уровень производственного подразделения (цех, участок, рабочее место)</a:t>
            </a:r>
          </a:p>
        </p:txBody>
      </p:sp>
      <p:sp>
        <p:nvSpPr>
          <p:cNvPr id="16404" name="Text Box 34"/>
          <p:cNvSpPr txBox="1">
            <a:spLocks noChangeArrowheads="1"/>
          </p:cNvSpPr>
          <p:nvPr/>
        </p:nvSpPr>
        <p:spPr bwMode="auto">
          <a:xfrm>
            <a:off x="2211388" y="1589088"/>
            <a:ext cx="450213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800" b="1">
                <a:solidFill>
                  <a:srgbClr val="5F0000"/>
                </a:solidFill>
              </a:rPr>
              <a:t>Моделирование и перепланирование</a:t>
            </a:r>
          </a:p>
        </p:txBody>
      </p:sp>
      <p:sp>
        <p:nvSpPr>
          <p:cNvPr id="16405" name="Rectangle 35"/>
          <p:cNvSpPr>
            <a:spLocks noChangeArrowheads="1"/>
          </p:cNvSpPr>
          <p:nvPr/>
        </p:nvSpPr>
        <p:spPr bwMode="auto">
          <a:xfrm>
            <a:off x="6203950" y="4557750"/>
            <a:ext cx="2736850" cy="1368425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cxnSp>
        <p:nvCxnSpPr>
          <p:cNvPr id="16406" name="AutoShape 36"/>
          <p:cNvCxnSpPr>
            <a:cxnSpLocks noChangeShapeType="1"/>
            <a:stCxn id="16405" idx="2"/>
            <a:endCxn id="16397" idx="3"/>
          </p:cNvCxnSpPr>
          <p:nvPr/>
        </p:nvCxnSpPr>
        <p:spPr bwMode="auto">
          <a:xfrm rot="5400000">
            <a:off x="4402935" y="3115473"/>
            <a:ext cx="336550" cy="6002337"/>
          </a:xfrm>
          <a:prstGeom prst="bentConnector2">
            <a:avLst/>
          </a:prstGeom>
          <a:noFill/>
          <a:ln w="44450">
            <a:solidFill>
              <a:srgbClr val="CC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407" name="Picture 38" descr="Cnc, Обрабатывающий Центр, Фрезерный Стано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 t="13751" r="2751" b="10567"/>
          <a:stretch>
            <a:fillRect/>
          </a:stretch>
        </p:blipFill>
        <p:spPr bwMode="auto">
          <a:xfrm>
            <a:off x="7369176" y="4060825"/>
            <a:ext cx="10810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37" descr="База Данных, Хранения, Хранение Данных, Цилиндр, Метал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9" y="4213225"/>
            <a:ext cx="585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9" name="Line 39"/>
          <p:cNvSpPr>
            <a:spLocks noChangeShapeType="1"/>
          </p:cNvSpPr>
          <p:nvPr/>
        </p:nvSpPr>
        <p:spPr bwMode="auto">
          <a:xfrm>
            <a:off x="7010400" y="4003679"/>
            <a:ext cx="1728788" cy="936625"/>
          </a:xfrm>
          <a:prstGeom prst="line">
            <a:avLst/>
          </a:prstGeom>
          <a:noFill/>
          <a:ln w="44450">
            <a:solidFill>
              <a:srgbClr val="CC33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16410" name="Line 40"/>
          <p:cNvSpPr>
            <a:spLocks noChangeShapeType="1"/>
          </p:cNvSpPr>
          <p:nvPr/>
        </p:nvSpPr>
        <p:spPr bwMode="auto">
          <a:xfrm flipV="1">
            <a:off x="7010400" y="4003679"/>
            <a:ext cx="1728788" cy="936625"/>
          </a:xfrm>
          <a:prstGeom prst="line">
            <a:avLst/>
          </a:prstGeom>
          <a:noFill/>
          <a:ln w="44450">
            <a:solidFill>
              <a:srgbClr val="CC33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16411" name="AutoShape 42"/>
          <p:cNvSpPr>
            <a:spLocks noChangeArrowheads="1"/>
          </p:cNvSpPr>
          <p:nvPr/>
        </p:nvSpPr>
        <p:spPr bwMode="auto">
          <a:xfrm flipH="1">
            <a:off x="3203575" y="5013359"/>
            <a:ext cx="649288" cy="576263"/>
          </a:xfrm>
          <a:custGeom>
            <a:avLst/>
            <a:gdLst>
              <a:gd name="T0" fmla="*/ 463790 w 21600"/>
              <a:gd name="T1" fmla="*/ 0 h 21600"/>
              <a:gd name="T2" fmla="*/ 278262 w 21600"/>
              <a:gd name="T3" fmla="*/ 192088 h 21600"/>
              <a:gd name="T4" fmla="*/ 0 w 21600"/>
              <a:gd name="T5" fmla="*/ 480246 h 21600"/>
              <a:gd name="T6" fmla="*/ 278262 w 21600"/>
              <a:gd name="T7" fmla="*/ 576263 h 21600"/>
              <a:gd name="T8" fmla="*/ 556524 w 21600"/>
              <a:gd name="T9" fmla="*/ 400183 h 21600"/>
              <a:gd name="T10" fmla="*/ 649288 w 21600"/>
              <a:gd name="T11" fmla="*/ 192088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F9E383">
              <a:alpha val="50195"/>
            </a:srgbClr>
          </a:solidFill>
          <a:ln w="444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pic>
        <p:nvPicPr>
          <p:cNvPr id="16412" name="Picture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028825"/>
            <a:ext cx="2376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86" y="2020891"/>
            <a:ext cx="23764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4" name="Line 45"/>
          <p:cNvSpPr>
            <a:spLocks noChangeShapeType="1"/>
          </p:cNvSpPr>
          <p:nvPr/>
        </p:nvSpPr>
        <p:spPr bwMode="auto">
          <a:xfrm>
            <a:off x="4316413" y="2284413"/>
            <a:ext cx="2303462" cy="0"/>
          </a:xfrm>
          <a:prstGeom prst="line">
            <a:avLst/>
          </a:prstGeom>
          <a:noFill/>
          <a:ln w="44450">
            <a:solidFill>
              <a:srgbClr val="CC33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16415" name="Text Box 46"/>
          <p:cNvSpPr txBox="1">
            <a:spLocks noChangeArrowheads="1"/>
          </p:cNvSpPr>
          <p:nvPr/>
        </p:nvSpPr>
        <p:spPr bwMode="auto">
          <a:xfrm>
            <a:off x="2646382" y="2659067"/>
            <a:ext cx="6239529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>
                <a:solidFill>
                  <a:srgbClr val="CC3300"/>
                </a:solidFill>
              </a:rPr>
              <a:t>Диагностика     «Идеальный график»    «Критический путь»</a:t>
            </a:r>
          </a:p>
        </p:txBody>
      </p:sp>
      <p:pic>
        <p:nvPicPr>
          <p:cNvPr id="16416" name="Picture 47" descr="База Данных, Хранения, Хранение Данных, Цилиндр, Метал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20899"/>
            <a:ext cx="4572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48" descr="Cnc, Обрабатывающий Центр, Фрезерный Стано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 t="13751" r="2751" b="10567"/>
          <a:stretch>
            <a:fillRect/>
          </a:stretch>
        </p:blipFill>
        <p:spPr bwMode="auto">
          <a:xfrm>
            <a:off x="5227638" y="2005013"/>
            <a:ext cx="7921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8" name="Rectangle 49"/>
          <p:cNvSpPr>
            <a:spLocks noChangeArrowheads="1"/>
          </p:cNvSpPr>
          <p:nvPr/>
        </p:nvSpPr>
        <p:spPr bwMode="auto">
          <a:xfrm>
            <a:off x="5940431" y="2020888"/>
            <a:ext cx="73025" cy="431800"/>
          </a:xfrm>
          <a:prstGeom prst="rect">
            <a:avLst/>
          </a:prstGeom>
          <a:solidFill>
            <a:schemeClr val="folHlink"/>
          </a:solidFill>
          <a:ln w="444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16419" name="Text Box 50"/>
          <p:cNvSpPr txBox="1">
            <a:spLocks noChangeArrowheads="1"/>
          </p:cNvSpPr>
          <p:nvPr/>
        </p:nvSpPr>
        <p:spPr bwMode="auto">
          <a:xfrm>
            <a:off x="5356248" y="2389224"/>
            <a:ext cx="643125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400">
                <a:solidFill>
                  <a:srgbClr val="CC3300"/>
                </a:solidFill>
              </a:rPr>
              <a:t>500%</a:t>
            </a:r>
          </a:p>
        </p:txBody>
      </p:sp>
      <p:sp>
        <p:nvSpPr>
          <p:cNvPr id="16420" name="Line 51"/>
          <p:cNvSpPr>
            <a:spLocks noChangeShapeType="1"/>
          </p:cNvSpPr>
          <p:nvPr/>
        </p:nvSpPr>
        <p:spPr bwMode="auto">
          <a:xfrm>
            <a:off x="1116013" y="1995488"/>
            <a:ext cx="792162" cy="0"/>
          </a:xfrm>
          <a:prstGeom prst="line">
            <a:avLst/>
          </a:prstGeom>
          <a:noFill/>
          <a:ln w="4445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16421" name="Line 52"/>
          <p:cNvSpPr>
            <a:spLocks noChangeShapeType="1"/>
          </p:cNvSpPr>
          <p:nvPr/>
        </p:nvSpPr>
        <p:spPr bwMode="auto">
          <a:xfrm>
            <a:off x="4211661" y="3860800"/>
            <a:ext cx="288925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pic>
        <p:nvPicPr>
          <p:cNvPr id="16422" name="Picture 54" descr="Олово, Может, Png, Аннотация, Металл, Металлический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70" y="3213100"/>
            <a:ext cx="936625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23" name="Line 55"/>
          <p:cNvSpPr>
            <a:spLocks noChangeShapeType="1"/>
          </p:cNvSpPr>
          <p:nvPr/>
        </p:nvSpPr>
        <p:spPr bwMode="auto">
          <a:xfrm>
            <a:off x="6877050" y="3789363"/>
            <a:ext cx="503238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16424" name="Text Box 62"/>
          <p:cNvSpPr txBox="1">
            <a:spLocks noChangeArrowheads="1"/>
          </p:cNvSpPr>
          <p:nvPr/>
        </p:nvSpPr>
        <p:spPr bwMode="auto">
          <a:xfrm>
            <a:off x="4787932" y="4076701"/>
            <a:ext cx="640625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Факт</a:t>
            </a:r>
          </a:p>
        </p:txBody>
      </p:sp>
      <p:sp>
        <p:nvSpPr>
          <p:cNvPr id="16425" name="AutoShape 63"/>
          <p:cNvSpPr>
            <a:spLocks noChangeArrowheads="1"/>
          </p:cNvSpPr>
          <p:nvPr/>
        </p:nvSpPr>
        <p:spPr bwMode="auto">
          <a:xfrm rot="10800000">
            <a:off x="4395788" y="4179891"/>
            <a:ext cx="431800" cy="217487"/>
          </a:xfrm>
          <a:prstGeom prst="rightArrow">
            <a:avLst>
              <a:gd name="adj1" fmla="val 49556"/>
              <a:gd name="adj2" fmla="val 88323"/>
            </a:avLst>
          </a:prstGeom>
          <a:solidFill>
            <a:schemeClr val="accent2"/>
          </a:solidFill>
          <a:ln w="4445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619254" y="479058"/>
            <a:ext cx="7345363" cy="131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b="1">
                <a:solidFill>
                  <a:schemeClr val="bg1"/>
                </a:solidFill>
              </a:rPr>
              <a:t>П</a:t>
            </a:r>
            <a:r>
              <a:rPr lang="ru-RU" altLang="ru-RU" b="1">
                <a:solidFill>
                  <a:schemeClr val="bg1"/>
                </a:solidFill>
              </a:rPr>
              <a:t>роизводительность и масштабируемость </a:t>
            </a:r>
            <a:br>
              <a:rPr lang="ru-RU" altLang="ru-RU" b="1">
                <a:solidFill>
                  <a:schemeClr val="bg1"/>
                </a:solidFill>
              </a:rPr>
            </a:br>
            <a:r>
              <a:rPr lang="ru-RU" altLang="ru-RU" b="1">
                <a:solidFill>
                  <a:schemeClr val="bg1"/>
                </a:solidFill>
              </a:rPr>
              <a:t>1С:Предприятия позволяют эффективно автоматизировать крупнейшие корпорации </a:t>
            </a:r>
            <a:br>
              <a:rPr lang="ru-RU" altLang="ru-RU" b="1">
                <a:solidFill>
                  <a:schemeClr val="bg1"/>
                </a:solidFill>
              </a:rPr>
            </a:br>
            <a:r>
              <a:rPr lang="ru-RU" altLang="ru-RU" b="1">
                <a:solidFill>
                  <a:schemeClr val="bg1"/>
                </a:solidFill>
              </a:rPr>
              <a:t>и государственные структуры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619254" y="2384146"/>
            <a:ext cx="7273925" cy="6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1" fontAlgn="base">
              <a:spcBef>
                <a:spcPts val="1413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200">
                <a:solidFill>
                  <a:schemeClr val="bg1"/>
                </a:solidFill>
              </a:rPr>
              <a:t>Почта России. Автоматизированная система 1С охватила более 47 000 рабочих мест. </a:t>
            </a:r>
            <a:br>
              <a:rPr lang="en-US" altLang="ru-RU" sz="1200">
                <a:solidFill>
                  <a:schemeClr val="bg1"/>
                </a:solidFill>
              </a:rPr>
            </a:br>
            <a:r>
              <a:rPr lang="en-US" altLang="ru-RU" sz="1200">
                <a:solidFill>
                  <a:schemeClr val="bg1"/>
                </a:solidFill>
              </a:rPr>
              <a:t>Обеспечена единая методология всех видов учета, оперативное управление запасами,</a:t>
            </a:r>
            <a:br>
              <a:rPr lang="ru-RU" altLang="ru-RU" sz="1200">
                <a:solidFill>
                  <a:schemeClr val="bg1"/>
                </a:solidFill>
              </a:rPr>
            </a:br>
            <a:r>
              <a:rPr lang="en-US" altLang="ru-RU" sz="1200">
                <a:solidFill>
                  <a:schemeClr val="bg1"/>
                </a:solidFill>
              </a:rPr>
              <a:t>контроль и анализ показателей коммерческой деятельности. 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619254" y="3337490"/>
            <a:ext cx="7273925" cy="64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ts val="1413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200">
                <a:solidFill>
                  <a:schemeClr val="bg1"/>
                </a:solidFill>
              </a:rPr>
              <a:t>Трансмашхолдинг. </a:t>
            </a:r>
            <a:r>
              <a:rPr lang="ru-RU" altLang="ru-RU" sz="1200">
                <a:solidFill>
                  <a:schemeClr val="bg1"/>
                </a:solidFill>
              </a:rPr>
              <a:t>Решения 1С – корпоративный</a:t>
            </a:r>
            <a:r>
              <a:rPr lang="en-US" altLang="ru-RU" sz="1200">
                <a:solidFill>
                  <a:schemeClr val="bg1"/>
                </a:solidFill>
              </a:rPr>
              <a:t> </a:t>
            </a:r>
            <a:r>
              <a:rPr lang="ru-RU" altLang="ru-RU" sz="1200">
                <a:solidFill>
                  <a:schemeClr val="bg1"/>
                </a:solidFill>
              </a:rPr>
              <a:t>стандарт автоматизации. ERP, CPM, WMS, ECM системы.</a:t>
            </a:r>
            <a:r>
              <a:rPr lang="en-US" altLang="ru-RU" sz="1200">
                <a:solidFill>
                  <a:schemeClr val="bg1"/>
                </a:solidFill>
              </a:rPr>
              <a:t> </a:t>
            </a:r>
            <a:r>
              <a:rPr lang="ru-RU" altLang="ru-RU" sz="1200">
                <a:solidFill>
                  <a:schemeClr val="bg1"/>
                </a:solidFill>
              </a:rPr>
              <a:t>Около 20 000 автоматизированных рабочих мест.</a:t>
            </a:r>
            <a:r>
              <a:rPr lang="en-US" altLang="ru-RU" sz="1200">
                <a:solidFill>
                  <a:schemeClr val="bg1"/>
                </a:solidFill>
              </a:rPr>
              <a:t> </a:t>
            </a:r>
            <a:r>
              <a:rPr lang="ru-RU" altLang="ru-RU" sz="1200">
                <a:solidFill>
                  <a:schemeClr val="bg1"/>
                </a:solidFill>
              </a:rPr>
              <a:t>Подтвержденный экономический эффект от внедрения единой корпоративной системы – 5 000 000 000 руб.</a:t>
            </a:r>
            <a:endParaRPr lang="en-US" altLang="ru-RU" sz="1200">
              <a:solidFill>
                <a:schemeClr val="bg1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620855" y="4252633"/>
            <a:ext cx="7272337" cy="6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ts val="1413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200">
                <a:solidFill>
                  <a:schemeClr val="bg1"/>
                </a:solidFill>
              </a:rPr>
              <a:t>Правительство Москвы. </a:t>
            </a:r>
            <a:r>
              <a:rPr lang="ru-RU" altLang="ru-RU" sz="1200">
                <a:solidFill>
                  <a:schemeClr val="bg1"/>
                </a:solidFill>
              </a:rPr>
              <a:t>Единая облачная система обеспечения финансовой деятельности. </a:t>
            </a:r>
            <a:br>
              <a:rPr lang="ru-RU" altLang="ru-RU" sz="1200">
                <a:solidFill>
                  <a:schemeClr val="bg1"/>
                </a:solidFill>
              </a:rPr>
            </a:br>
            <a:r>
              <a:rPr lang="ru-RU" altLang="ru-RU" sz="1200">
                <a:solidFill>
                  <a:schemeClr val="bg1"/>
                </a:solidFill>
              </a:rPr>
              <a:t>Более 2 300 учреждений города,</a:t>
            </a:r>
            <a:r>
              <a:rPr lang="en-US" altLang="ru-RU" sz="1200">
                <a:solidFill>
                  <a:schemeClr val="bg1"/>
                </a:solidFill>
              </a:rPr>
              <a:t> </a:t>
            </a:r>
            <a:r>
              <a:rPr lang="ru-RU" altLang="ru-RU" sz="1200">
                <a:solidFill>
                  <a:schemeClr val="bg1"/>
                </a:solidFill>
              </a:rPr>
              <a:t>18 000 пользователей, данные по 350 000 сотрудников. Технология SaaS. Экономия затрат более 1 млрд. руб. в год.</a:t>
            </a:r>
            <a:endParaRPr lang="en-US" altLang="ru-RU" sz="1200">
              <a:solidFill>
                <a:schemeClr val="bg1"/>
              </a:solidFill>
            </a:endParaRPr>
          </a:p>
        </p:txBody>
      </p:sp>
      <p:pic>
        <p:nvPicPr>
          <p:cNvPr id="41990" name="Picture 6" descr="Лого_почта России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3" y="2468498"/>
            <a:ext cx="1008063" cy="49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лого-трансмашхолдинг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3" y="3429796"/>
            <a:ext cx="1008063" cy="45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9" descr="лого-минсельхоз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0" y="5377890"/>
            <a:ext cx="574675" cy="57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620855" y="5253749"/>
            <a:ext cx="7272337" cy="83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ts val="1413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>
                <a:solidFill>
                  <a:schemeClr val="bg1"/>
                </a:solidFill>
              </a:rPr>
              <a:t>Минсельхоз России применяет государственные информационные системы на платформе 1С </a:t>
            </a:r>
            <a:br>
              <a:rPr lang="en-US" altLang="ru-RU" sz="1200">
                <a:solidFill>
                  <a:schemeClr val="bg1"/>
                </a:solidFill>
              </a:rPr>
            </a:br>
            <a:r>
              <a:rPr lang="ru-RU" altLang="ru-RU" sz="1200">
                <a:solidFill>
                  <a:schemeClr val="bg1"/>
                </a:solidFill>
              </a:rPr>
              <a:t>для решения задач обеспечения продовольственной безопасности, управления развитием сельского хозяйства, льготного кредитования АПК, мониторинга отрасли.  Более 15 000 пользователей,  более 300 000 объектов мониторинга АПК, более 20 000 показателей. </a:t>
            </a:r>
            <a:endParaRPr lang="en-US" altLang="ru-RU" sz="1200">
              <a:solidFill>
                <a:schemeClr val="bg1"/>
              </a:solidFill>
            </a:endParaRPr>
          </a:p>
        </p:txBody>
      </p:sp>
      <p:pic>
        <p:nvPicPr>
          <p:cNvPr id="41992" name="Picture 8" descr="лого-департамент Москвы"/>
          <p:cNvPicPr>
            <a:picLocks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7258"/>
            <a:ext cx="1152525" cy="41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891722"/>
      </p:ext>
    </p:extLst>
  </p:cSld>
  <p:clrMapOvr>
    <a:masterClrMapping/>
  </p:clrMapOvr>
  <p:transition advTm="6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1692293" y="152400"/>
            <a:ext cx="6911975" cy="1081088"/>
          </a:xfrm>
          <a:noFill/>
        </p:spPr>
        <p:txBody>
          <a:bodyPr/>
          <a:lstStyle/>
          <a:p>
            <a:pPr algn="ctr"/>
            <a:r>
              <a:rPr lang="ru-RU" altLang="ru-RU"/>
              <a:t>Три уровня эффективного управления производством в «1С:ERP» – от долгосрочного плана к заданию на день</a:t>
            </a: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79388" y="1254128"/>
            <a:ext cx="5903912" cy="70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800" b="1">
                <a:solidFill>
                  <a:srgbClr val="CC3300"/>
                </a:solidFill>
              </a:rPr>
              <a:t>Уровень производственного подразделения (цех, участок, рабочее место)</a:t>
            </a:r>
          </a:p>
        </p:txBody>
      </p:sp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468313" y="2420941"/>
            <a:ext cx="5327650" cy="431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>
                <a:solidFill>
                  <a:srgbClr val="5F0000"/>
                </a:solidFill>
              </a:rPr>
              <a:t>Производственный этап</a:t>
            </a:r>
          </a:p>
        </p:txBody>
      </p:sp>
      <p:sp>
        <p:nvSpPr>
          <p:cNvPr id="19461" name="Rectangle 8"/>
          <p:cNvSpPr>
            <a:spLocks noChangeArrowheads="1"/>
          </p:cNvSpPr>
          <p:nvPr/>
        </p:nvSpPr>
        <p:spPr bwMode="auto">
          <a:xfrm>
            <a:off x="555643" y="4005263"/>
            <a:ext cx="1439863" cy="360362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Операция 010</a:t>
            </a:r>
          </a:p>
        </p:txBody>
      </p:sp>
      <p:sp>
        <p:nvSpPr>
          <p:cNvPr id="19462" name="Rectangle 10"/>
          <p:cNvSpPr>
            <a:spLocks noChangeArrowheads="1"/>
          </p:cNvSpPr>
          <p:nvPr/>
        </p:nvSpPr>
        <p:spPr bwMode="auto">
          <a:xfrm>
            <a:off x="1987550" y="3644908"/>
            <a:ext cx="431800" cy="360363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020</a:t>
            </a:r>
          </a:p>
        </p:txBody>
      </p:sp>
      <p:sp>
        <p:nvSpPr>
          <p:cNvPr id="19463" name="Rectangle 11"/>
          <p:cNvSpPr>
            <a:spLocks noChangeArrowheads="1"/>
          </p:cNvSpPr>
          <p:nvPr/>
        </p:nvSpPr>
        <p:spPr bwMode="auto">
          <a:xfrm>
            <a:off x="2419358" y="3268663"/>
            <a:ext cx="2936875" cy="360362"/>
          </a:xfrm>
          <a:prstGeom prst="rect">
            <a:avLst/>
          </a:prstGeom>
          <a:solidFill>
            <a:schemeClr val="folHlink"/>
          </a:solidFill>
          <a:ln w="444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>
                <a:solidFill>
                  <a:srgbClr val="FFFFFF"/>
                </a:solidFill>
              </a:rPr>
              <a:t>Операция 030 (ключевой РЦ)</a:t>
            </a:r>
          </a:p>
        </p:txBody>
      </p:sp>
      <p:sp>
        <p:nvSpPr>
          <p:cNvPr id="19464" name="Rectangle 12"/>
          <p:cNvSpPr>
            <a:spLocks noChangeArrowheads="1"/>
          </p:cNvSpPr>
          <p:nvPr/>
        </p:nvSpPr>
        <p:spPr bwMode="auto">
          <a:xfrm>
            <a:off x="5356225" y="2900363"/>
            <a:ext cx="431800" cy="360362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040</a:t>
            </a:r>
          </a:p>
        </p:txBody>
      </p:sp>
      <p:sp>
        <p:nvSpPr>
          <p:cNvPr id="19465" name="AutoShape 14"/>
          <p:cNvSpPr>
            <a:spLocks noChangeArrowheads="1"/>
          </p:cNvSpPr>
          <p:nvPr/>
        </p:nvSpPr>
        <p:spPr bwMode="auto">
          <a:xfrm>
            <a:off x="2292351" y="3508375"/>
            <a:ext cx="247650" cy="263525"/>
          </a:xfrm>
          <a:prstGeom prst="star8">
            <a:avLst>
              <a:gd name="adj" fmla="val 38250"/>
            </a:avLst>
          </a:prstGeom>
          <a:solidFill>
            <a:schemeClr val="accent2"/>
          </a:solidFill>
          <a:ln w="4445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19466" name="AutoShape 15"/>
          <p:cNvSpPr>
            <a:spLocks noChangeArrowheads="1"/>
          </p:cNvSpPr>
          <p:nvPr/>
        </p:nvSpPr>
        <p:spPr bwMode="auto">
          <a:xfrm>
            <a:off x="5268913" y="3500444"/>
            <a:ext cx="247650" cy="263525"/>
          </a:xfrm>
          <a:prstGeom prst="star8">
            <a:avLst>
              <a:gd name="adj" fmla="val 38250"/>
            </a:avLst>
          </a:prstGeom>
          <a:solidFill>
            <a:schemeClr val="accent2"/>
          </a:solidFill>
          <a:ln w="4445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19467" name="AutoShape 16"/>
          <p:cNvSpPr>
            <a:spLocks noChangeArrowheads="1"/>
          </p:cNvSpPr>
          <p:nvPr/>
        </p:nvSpPr>
        <p:spPr bwMode="auto">
          <a:xfrm>
            <a:off x="387350" y="4221197"/>
            <a:ext cx="247650" cy="263525"/>
          </a:xfrm>
          <a:prstGeom prst="star8">
            <a:avLst>
              <a:gd name="adj" fmla="val 38250"/>
            </a:avLst>
          </a:prstGeom>
          <a:solidFill>
            <a:schemeClr val="accent2"/>
          </a:solidFill>
          <a:ln w="4445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19468" name="AutoShape 17"/>
          <p:cNvSpPr>
            <a:spLocks noChangeArrowheads="1"/>
          </p:cNvSpPr>
          <p:nvPr/>
        </p:nvSpPr>
        <p:spPr bwMode="auto">
          <a:xfrm>
            <a:off x="5645150" y="3140109"/>
            <a:ext cx="247650" cy="263525"/>
          </a:xfrm>
          <a:prstGeom prst="star8">
            <a:avLst>
              <a:gd name="adj" fmla="val 38250"/>
            </a:avLst>
          </a:prstGeom>
          <a:solidFill>
            <a:schemeClr val="accent2"/>
          </a:solidFill>
          <a:ln w="4445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19469" name="Text Box 18"/>
          <p:cNvSpPr txBox="1">
            <a:spLocks noChangeArrowheads="1"/>
          </p:cNvSpPr>
          <p:nvPr/>
        </p:nvSpPr>
        <p:spPr bwMode="auto">
          <a:xfrm>
            <a:off x="179388" y="1989142"/>
            <a:ext cx="5041900" cy="36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>
                <a:solidFill>
                  <a:srgbClr val="5F0000"/>
                </a:solidFill>
              </a:rPr>
              <a:t>Управление с использованием</a:t>
            </a:r>
            <a:r>
              <a:rPr lang="en-US" altLang="ru-RU" sz="1600" b="1">
                <a:solidFill>
                  <a:srgbClr val="5F0000"/>
                </a:solidFill>
              </a:rPr>
              <a:t> </a:t>
            </a:r>
            <a:r>
              <a:rPr lang="ru-RU" altLang="ru-RU" sz="1600" b="1">
                <a:solidFill>
                  <a:srgbClr val="5F0000"/>
                </a:solidFill>
              </a:rPr>
              <a:t>элементов </a:t>
            </a:r>
            <a:r>
              <a:rPr lang="en-US" altLang="ru-RU" sz="1600" b="1">
                <a:solidFill>
                  <a:srgbClr val="5F0000"/>
                </a:solidFill>
              </a:rPr>
              <a:t>TOC</a:t>
            </a:r>
          </a:p>
        </p:txBody>
      </p:sp>
      <p:sp>
        <p:nvSpPr>
          <p:cNvPr id="19470" name="Line 19"/>
          <p:cNvSpPr>
            <a:spLocks noChangeShapeType="1"/>
          </p:cNvSpPr>
          <p:nvPr/>
        </p:nvSpPr>
        <p:spPr bwMode="auto">
          <a:xfrm>
            <a:off x="515938" y="4333909"/>
            <a:ext cx="0" cy="576263"/>
          </a:xfrm>
          <a:prstGeom prst="line">
            <a:avLst/>
          </a:prstGeom>
          <a:noFill/>
          <a:ln w="4445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19471" name="Line 20"/>
          <p:cNvSpPr>
            <a:spLocks noChangeShapeType="1"/>
          </p:cNvSpPr>
          <p:nvPr/>
        </p:nvSpPr>
        <p:spPr bwMode="auto">
          <a:xfrm flipH="1">
            <a:off x="2413000" y="3763969"/>
            <a:ext cx="7938" cy="1171575"/>
          </a:xfrm>
          <a:prstGeom prst="line">
            <a:avLst/>
          </a:prstGeom>
          <a:noFill/>
          <a:ln w="4445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19472" name="Line 21"/>
          <p:cNvSpPr>
            <a:spLocks noChangeShapeType="1"/>
          </p:cNvSpPr>
          <p:nvPr/>
        </p:nvSpPr>
        <p:spPr bwMode="auto">
          <a:xfrm flipH="1">
            <a:off x="5395913" y="3716338"/>
            <a:ext cx="0" cy="1173162"/>
          </a:xfrm>
          <a:prstGeom prst="line">
            <a:avLst/>
          </a:prstGeom>
          <a:noFill/>
          <a:ln w="4445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19473" name="Line 22"/>
          <p:cNvSpPr>
            <a:spLocks noChangeShapeType="1"/>
          </p:cNvSpPr>
          <p:nvPr/>
        </p:nvSpPr>
        <p:spPr bwMode="auto">
          <a:xfrm flipH="1">
            <a:off x="5753123" y="3355975"/>
            <a:ext cx="11113" cy="1536700"/>
          </a:xfrm>
          <a:prstGeom prst="line">
            <a:avLst/>
          </a:prstGeom>
          <a:noFill/>
          <a:ln w="4445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19474" name="Line 23"/>
          <p:cNvSpPr>
            <a:spLocks noChangeShapeType="1"/>
          </p:cNvSpPr>
          <p:nvPr/>
        </p:nvSpPr>
        <p:spPr bwMode="auto">
          <a:xfrm>
            <a:off x="539768" y="4724400"/>
            <a:ext cx="5184775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19475" name="Text Box 24"/>
          <p:cNvSpPr txBox="1">
            <a:spLocks noChangeArrowheads="1"/>
          </p:cNvSpPr>
          <p:nvPr/>
        </p:nvSpPr>
        <p:spPr bwMode="auto">
          <a:xfrm>
            <a:off x="2547941" y="3749685"/>
            <a:ext cx="2663825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Детальный расчет(контроль) работ по нормативам</a:t>
            </a:r>
          </a:p>
        </p:txBody>
      </p:sp>
      <p:sp>
        <p:nvSpPr>
          <p:cNvPr id="19476" name="Text Box 25"/>
          <p:cNvSpPr txBox="1">
            <a:spLocks noChangeArrowheads="1"/>
          </p:cNvSpPr>
          <p:nvPr/>
        </p:nvSpPr>
        <p:spPr bwMode="auto">
          <a:xfrm>
            <a:off x="539750" y="4710113"/>
            <a:ext cx="1800225" cy="63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Общий «буфер времени»</a:t>
            </a:r>
          </a:p>
        </p:txBody>
      </p:sp>
      <p:sp>
        <p:nvSpPr>
          <p:cNvPr id="19477" name="Text Box 26"/>
          <p:cNvSpPr txBox="1">
            <a:spLocks noChangeArrowheads="1"/>
          </p:cNvSpPr>
          <p:nvPr/>
        </p:nvSpPr>
        <p:spPr bwMode="auto">
          <a:xfrm rot="-5400000">
            <a:off x="5275285" y="4012104"/>
            <a:ext cx="1800225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Общий «буфер времени»</a:t>
            </a:r>
          </a:p>
        </p:txBody>
      </p:sp>
      <p:cxnSp>
        <p:nvCxnSpPr>
          <p:cNvPr id="19478" name="AutoShape 27"/>
          <p:cNvCxnSpPr>
            <a:cxnSpLocks noChangeShapeType="1"/>
            <a:stCxn id="19467" idx="2"/>
            <a:endCxn id="19460" idx="1"/>
          </p:cNvCxnSpPr>
          <p:nvPr/>
        </p:nvCxnSpPr>
        <p:spPr bwMode="auto">
          <a:xfrm rot="10800000" flipH="1">
            <a:off x="365125" y="2636844"/>
            <a:ext cx="103188" cy="1716087"/>
          </a:xfrm>
          <a:prstGeom prst="bentConnector3">
            <a:avLst>
              <a:gd name="adj1" fmla="val -200000"/>
            </a:avLst>
          </a:prstGeom>
          <a:noFill/>
          <a:ln w="44450">
            <a:solidFill>
              <a:srgbClr val="CC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9" name="AutoShape 29"/>
          <p:cNvCxnSpPr>
            <a:cxnSpLocks noChangeShapeType="1"/>
            <a:stCxn id="19468" idx="1"/>
            <a:endCxn id="19460" idx="3"/>
          </p:cNvCxnSpPr>
          <p:nvPr/>
        </p:nvCxnSpPr>
        <p:spPr bwMode="auto">
          <a:xfrm flipH="1" flipV="1">
            <a:off x="5795964" y="2636838"/>
            <a:ext cx="119062" cy="635000"/>
          </a:xfrm>
          <a:prstGeom prst="bentConnector3">
            <a:avLst>
              <a:gd name="adj1" fmla="val -173333"/>
            </a:avLst>
          </a:prstGeom>
          <a:noFill/>
          <a:ln w="44450">
            <a:solidFill>
              <a:srgbClr val="CC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480" name="Picture 31" descr="Узкое Место, Опасности, Предупреждение, Дорожный Зна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1" y="1979613"/>
            <a:ext cx="25209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1" name="Rectangle 32"/>
          <p:cNvSpPr>
            <a:spLocks noChangeArrowheads="1"/>
          </p:cNvSpPr>
          <p:nvPr/>
        </p:nvSpPr>
        <p:spPr bwMode="auto">
          <a:xfrm>
            <a:off x="2555876" y="5373688"/>
            <a:ext cx="5327650" cy="431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>
                <a:solidFill>
                  <a:srgbClr val="5F0000"/>
                </a:solidFill>
              </a:rPr>
              <a:t>Производственный этап</a:t>
            </a:r>
          </a:p>
        </p:txBody>
      </p:sp>
      <p:sp>
        <p:nvSpPr>
          <p:cNvPr id="19482" name="Text Box 33"/>
          <p:cNvSpPr txBox="1">
            <a:spLocks noChangeArrowheads="1"/>
          </p:cNvSpPr>
          <p:nvPr/>
        </p:nvSpPr>
        <p:spPr bwMode="auto">
          <a:xfrm>
            <a:off x="6524648" y="4214813"/>
            <a:ext cx="249991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800">
                <a:solidFill>
                  <a:srgbClr val="5F0000"/>
                </a:solidFill>
              </a:rPr>
              <a:t>Упрощенный вариант</a:t>
            </a:r>
          </a:p>
        </p:txBody>
      </p:sp>
      <p:sp>
        <p:nvSpPr>
          <p:cNvPr id="19483" name="Rectangle 34"/>
          <p:cNvSpPr>
            <a:spLocks noChangeArrowheads="1"/>
          </p:cNvSpPr>
          <p:nvPr/>
        </p:nvSpPr>
        <p:spPr bwMode="auto">
          <a:xfrm>
            <a:off x="2571773" y="5868988"/>
            <a:ext cx="1439863" cy="360362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Операция 010</a:t>
            </a:r>
          </a:p>
        </p:txBody>
      </p:sp>
      <p:sp>
        <p:nvSpPr>
          <p:cNvPr id="19484" name="Rectangle 35"/>
          <p:cNvSpPr>
            <a:spLocks noChangeArrowheads="1"/>
          </p:cNvSpPr>
          <p:nvPr/>
        </p:nvSpPr>
        <p:spPr bwMode="auto">
          <a:xfrm>
            <a:off x="4013200" y="5868988"/>
            <a:ext cx="431800" cy="360362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020</a:t>
            </a:r>
          </a:p>
        </p:txBody>
      </p:sp>
      <p:sp>
        <p:nvSpPr>
          <p:cNvPr id="19485" name="Rectangle 37"/>
          <p:cNvSpPr>
            <a:spLocks noChangeArrowheads="1"/>
          </p:cNvSpPr>
          <p:nvPr/>
        </p:nvSpPr>
        <p:spPr bwMode="auto">
          <a:xfrm>
            <a:off x="4443436" y="5868988"/>
            <a:ext cx="3000375" cy="360362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030</a:t>
            </a:r>
          </a:p>
        </p:txBody>
      </p:sp>
      <p:sp>
        <p:nvSpPr>
          <p:cNvPr id="19486" name="Rectangle 38"/>
          <p:cNvSpPr>
            <a:spLocks noChangeArrowheads="1"/>
          </p:cNvSpPr>
          <p:nvPr/>
        </p:nvSpPr>
        <p:spPr bwMode="auto">
          <a:xfrm>
            <a:off x="7443788" y="5868988"/>
            <a:ext cx="431800" cy="360362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040</a:t>
            </a:r>
          </a:p>
        </p:txBody>
      </p:sp>
      <p:sp>
        <p:nvSpPr>
          <p:cNvPr id="19487" name="AutoShape 41"/>
          <p:cNvSpPr>
            <a:spLocks noChangeArrowheads="1"/>
          </p:cNvSpPr>
          <p:nvPr/>
        </p:nvSpPr>
        <p:spPr bwMode="auto">
          <a:xfrm>
            <a:off x="2427289" y="6169062"/>
            <a:ext cx="247650" cy="263525"/>
          </a:xfrm>
          <a:prstGeom prst="star8">
            <a:avLst>
              <a:gd name="adj" fmla="val 38250"/>
            </a:avLst>
          </a:prstGeom>
          <a:solidFill>
            <a:schemeClr val="accent2"/>
          </a:solidFill>
          <a:ln w="4445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19488" name="Line 42"/>
          <p:cNvSpPr>
            <a:spLocks noChangeShapeType="1"/>
          </p:cNvSpPr>
          <p:nvPr/>
        </p:nvSpPr>
        <p:spPr bwMode="auto">
          <a:xfrm>
            <a:off x="2555875" y="6329363"/>
            <a:ext cx="0" cy="387350"/>
          </a:xfrm>
          <a:prstGeom prst="line">
            <a:avLst/>
          </a:prstGeom>
          <a:noFill/>
          <a:ln w="4445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19489" name="AutoShape 43"/>
          <p:cNvSpPr>
            <a:spLocks noChangeArrowheads="1"/>
          </p:cNvSpPr>
          <p:nvPr/>
        </p:nvSpPr>
        <p:spPr bwMode="auto">
          <a:xfrm>
            <a:off x="7740650" y="6092862"/>
            <a:ext cx="247650" cy="263525"/>
          </a:xfrm>
          <a:prstGeom prst="star8">
            <a:avLst>
              <a:gd name="adj" fmla="val 38250"/>
            </a:avLst>
          </a:prstGeom>
          <a:solidFill>
            <a:schemeClr val="accent2"/>
          </a:solidFill>
          <a:ln w="4445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19490" name="Line 44"/>
          <p:cNvSpPr>
            <a:spLocks noChangeShapeType="1"/>
          </p:cNvSpPr>
          <p:nvPr/>
        </p:nvSpPr>
        <p:spPr bwMode="auto">
          <a:xfrm>
            <a:off x="7861300" y="6332538"/>
            <a:ext cx="0" cy="387350"/>
          </a:xfrm>
          <a:prstGeom prst="line">
            <a:avLst/>
          </a:prstGeom>
          <a:noFill/>
          <a:ln w="4445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19491" name="Line 45"/>
          <p:cNvSpPr>
            <a:spLocks noChangeShapeType="1"/>
          </p:cNvSpPr>
          <p:nvPr/>
        </p:nvSpPr>
        <p:spPr bwMode="auto">
          <a:xfrm>
            <a:off x="900113" y="6597650"/>
            <a:ext cx="6985000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19492" name="Text Box 46"/>
          <p:cNvSpPr txBox="1">
            <a:spLocks noChangeArrowheads="1"/>
          </p:cNvSpPr>
          <p:nvPr/>
        </p:nvSpPr>
        <p:spPr bwMode="auto">
          <a:xfrm>
            <a:off x="174644" y="5440381"/>
            <a:ext cx="241141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Общий «буфер времени» = длительность производственного цикла</a:t>
            </a:r>
          </a:p>
        </p:txBody>
      </p:sp>
      <p:sp>
        <p:nvSpPr>
          <p:cNvPr id="19493" name="Text Box 47"/>
          <p:cNvSpPr txBox="1">
            <a:spLocks noChangeArrowheads="1"/>
          </p:cNvSpPr>
          <p:nvPr/>
        </p:nvSpPr>
        <p:spPr bwMode="auto">
          <a:xfrm>
            <a:off x="7883526" y="4905375"/>
            <a:ext cx="1441450" cy="63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Управление очередью</a:t>
            </a:r>
          </a:p>
        </p:txBody>
      </p:sp>
      <p:cxnSp>
        <p:nvCxnSpPr>
          <p:cNvPr id="19494" name="AutoShape 48"/>
          <p:cNvCxnSpPr>
            <a:cxnSpLocks noChangeShapeType="1"/>
            <a:stCxn id="19489" idx="1"/>
            <a:endCxn id="19481" idx="3"/>
          </p:cNvCxnSpPr>
          <p:nvPr/>
        </p:nvCxnSpPr>
        <p:spPr bwMode="auto">
          <a:xfrm flipH="1" flipV="1">
            <a:off x="7883526" y="5589591"/>
            <a:ext cx="127000" cy="635000"/>
          </a:xfrm>
          <a:prstGeom prst="bentConnector3">
            <a:avLst>
              <a:gd name="adj1" fmla="val -162500"/>
            </a:avLst>
          </a:prstGeom>
          <a:noFill/>
          <a:ln w="44450">
            <a:solidFill>
              <a:srgbClr val="CC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95" name="AutoShape 50"/>
          <p:cNvCxnSpPr>
            <a:cxnSpLocks noChangeShapeType="1"/>
            <a:stCxn id="19487" idx="2"/>
            <a:endCxn id="19481" idx="1"/>
          </p:cNvCxnSpPr>
          <p:nvPr/>
        </p:nvCxnSpPr>
        <p:spPr bwMode="auto">
          <a:xfrm rot="10800000" flipH="1">
            <a:off x="2405063" y="5589591"/>
            <a:ext cx="150812" cy="711200"/>
          </a:xfrm>
          <a:prstGeom prst="bentConnector3">
            <a:avLst>
              <a:gd name="adj1" fmla="val -136843"/>
            </a:avLst>
          </a:prstGeom>
          <a:noFill/>
          <a:ln w="44450">
            <a:solidFill>
              <a:srgbClr val="CC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872387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1"/>
          <p:cNvSpPr>
            <a:spLocks noChangeArrowheads="1"/>
          </p:cNvSpPr>
          <p:nvPr/>
        </p:nvSpPr>
        <p:spPr bwMode="auto">
          <a:xfrm>
            <a:off x="300038" y="4005263"/>
            <a:ext cx="239712" cy="360362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4445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20483" name="Rectangle 4"/>
          <p:cNvSpPr>
            <a:spLocks noGrp="1" noChangeArrowheads="1"/>
          </p:cNvSpPr>
          <p:nvPr>
            <p:ph type="title"/>
          </p:nvPr>
        </p:nvSpPr>
        <p:spPr>
          <a:xfrm>
            <a:off x="1692296" y="152400"/>
            <a:ext cx="6551613" cy="1081088"/>
          </a:xfrm>
          <a:noFill/>
        </p:spPr>
        <p:txBody>
          <a:bodyPr/>
          <a:lstStyle/>
          <a:p>
            <a:pPr algn="ctr"/>
            <a:r>
              <a:rPr lang="ru-RU" altLang="ru-RU"/>
              <a:t>Три уровня эффективного управления производством в «1С:ERP» – от долгосрочного плана к заданию на день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179388" y="1254128"/>
            <a:ext cx="5903912" cy="70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800" b="1">
                <a:solidFill>
                  <a:srgbClr val="CC3300"/>
                </a:solidFill>
              </a:rPr>
              <a:t>Уровень производственного подразделения (цех, участок, рабочее место)</a:t>
            </a: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179388" y="1916119"/>
            <a:ext cx="4392612" cy="36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>
                <a:solidFill>
                  <a:srgbClr val="5F0000"/>
                </a:solidFill>
              </a:rPr>
              <a:t>Пооперационная оптимизация, </a:t>
            </a:r>
            <a:r>
              <a:rPr lang="en-US" altLang="ru-RU" sz="1600" b="1">
                <a:solidFill>
                  <a:srgbClr val="5F0000"/>
                </a:solidFill>
              </a:rPr>
              <a:t>MES</a:t>
            </a:r>
            <a:endParaRPr lang="ru-RU" altLang="ru-RU" sz="1600" b="1">
              <a:solidFill>
                <a:srgbClr val="5F0000"/>
              </a:solidFill>
            </a:endParaRPr>
          </a:p>
        </p:txBody>
      </p:sp>
      <p:sp>
        <p:nvSpPr>
          <p:cNvPr id="20486" name="Rectangle 7"/>
          <p:cNvSpPr>
            <a:spLocks noChangeArrowheads="1"/>
          </p:cNvSpPr>
          <p:nvPr/>
        </p:nvSpPr>
        <p:spPr bwMode="auto">
          <a:xfrm>
            <a:off x="468313" y="2436813"/>
            <a:ext cx="5327650" cy="431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>
                <a:solidFill>
                  <a:srgbClr val="5F0000"/>
                </a:solidFill>
              </a:rPr>
              <a:t>Производственный этап</a:t>
            </a:r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555643" y="4021138"/>
            <a:ext cx="1439863" cy="360362"/>
          </a:xfrm>
          <a:prstGeom prst="rect">
            <a:avLst/>
          </a:prstGeom>
          <a:solidFill>
            <a:schemeClr val="accent1">
              <a:alpha val="50195"/>
            </a:schemeClr>
          </a:solidFill>
          <a:ln w="444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Операция 010</a:t>
            </a:r>
          </a:p>
        </p:txBody>
      </p:sp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1987550" y="3660779"/>
            <a:ext cx="431800" cy="360363"/>
          </a:xfrm>
          <a:prstGeom prst="rect">
            <a:avLst/>
          </a:prstGeom>
          <a:solidFill>
            <a:schemeClr val="accent1">
              <a:alpha val="50195"/>
            </a:schemeClr>
          </a:solidFill>
          <a:ln w="444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020</a:t>
            </a:r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2419358" y="3284538"/>
            <a:ext cx="2936875" cy="360362"/>
          </a:xfrm>
          <a:prstGeom prst="rect">
            <a:avLst/>
          </a:prstGeom>
          <a:solidFill>
            <a:schemeClr val="accent1">
              <a:alpha val="50195"/>
            </a:schemeClr>
          </a:solidFill>
          <a:ln w="444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Операция        030</a:t>
            </a:r>
          </a:p>
        </p:txBody>
      </p:sp>
      <p:sp>
        <p:nvSpPr>
          <p:cNvPr id="20490" name="Rectangle 11"/>
          <p:cNvSpPr>
            <a:spLocks noChangeArrowheads="1"/>
          </p:cNvSpPr>
          <p:nvPr/>
        </p:nvSpPr>
        <p:spPr bwMode="auto">
          <a:xfrm>
            <a:off x="5356225" y="2916238"/>
            <a:ext cx="431800" cy="360362"/>
          </a:xfrm>
          <a:prstGeom prst="rect">
            <a:avLst/>
          </a:prstGeom>
          <a:solidFill>
            <a:schemeClr val="accent1">
              <a:alpha val="50195"/>
            </a:schemeClr>
          </a:solidFill>
          <a:ln w="444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040</a:t>
            </a:r>
          </a:p>
        </p:txBody>
      </p:sp>
      <p:sp>
        <p:nvSpPr>
          <p:cNvPr id="20491" name="AutoShape 12"/>
          <p:cNvSpPr>
            <a:spLocks noChangeArrowheads="1"/>
          </p:cNvSpPr>
          <p:nvPr/>
        </p:nvSpPr>
        <p:spPr bwMode="auto">
          <a:xfrm>
            <a:off x="2292351" y="3524256"/>
            <a:ext cx="247650" cy="263525"/>
          </a:xfrm>
          <a:prstGeom prst="star8">
            <a:avLst>
              <a:gd name="adj" fmla="val 38250"/>
            </a:avLst>
          </a:prstGeom>
          <a:solidFill>
            <a:schemeClr val="accent2"/>
          </a:solidFill>
          <a:ln w="4445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20492" name="AutoShape 13"/>
          <p:cNvSpPr>
            <a:spLocks noChangeArrowheads="1"/>
          </p:cNvSpPr>
          <p:nvPr/>
        </p:nvSpPr>
        <p:spPr bwMode="auto">
          <a:xfrm>
            <a:off x="5268913" y="3516315"/>
            <a:ext cx="247650" cy="263525"/>
          </a:xfrm>
          <a:prstGeom prst="star8">
            <a:avLst>
              <a:gd name="adj" fmla="val 38250"/>
            </a:avLst>
          </a:prstGeom>
          <a:solidFill>
            <a:schemeClr val="accent2"/>
          </a:solidFill>
          <a:ln w="4445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20493" name="AutoShape 14"/>
          <p:cNvSpPr>
            <a:spLocks noChangeArrowheads="1"/>
          </p:cNvSpPr>
          <p:nvPr/>
        </p:nvSpPr>
        <p:spPr bwMode="auto">
          <a:xfrm>
            <a:off x="307975" y="4237072"/>
            <a:ext cx="247650" cy="263525"/>
          </a:xfrm>
          <a:prstGeom prst="star8">
            <a:avLst>
              <a:gd name="adj" fmla="val 38250"/>
            </a:avLst>
          </a:prstGeom>
          <a:solidFill>
            <a:schemeClr val="accent2"/>
          </a:solidFill>
          <a:ln w="444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20494" name="AutoShape 15"/>
          <p:cNvSpPr>
            <a:spLocks noChangeArrowheads="1"/>
          </p:cNvSpPr>
          <p:nvPr/>
        </p:nvSpPr>
        <p:spPr bwMode="auto">
          <a:xfrm>
            <a:off x="5645150" y="3155987"/>
            <a:ext cx="247650" cy="263525"/>
          </a:xfrm>
          <a:prstGeom prst="star8">
            <a:avLst>
              <a:gd name="adj" fmla="val 38250"/>
            </a:avLst>
          </a:prstGeom>
          <a:solidFill>
            <a:schemeClr val="accent2"/>
          </a:solidFill>
          <a:ln w="4445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cxnSp>
        <p:nvCxnSpPr>
          <p:cNvPr id="20495" name="AutoShape 23"/>
          <p:cNvCxnSpPr>
            <a:cxnSpLocks noChangeShapeType="1"/>
            <a:stCxn id="20493" idx="2"/>
            <a:endCxn id="20486" idx="1"/>
          </p:cNvCxnSpPr>
          <p:nvPr/>
        </p:nvCxnSpPr>
        <p:spPr bwMode="auto">
          <a:xfrm rot="10800000" flipH="1">
            <a:off x="285754" y="2652716"/>
            <a:ext cx="182563" cy="1716087"/>
          </a:xfrm>
          <a:prstGeom prst="bentConnector3">
            <a:avLst>
              <a:gd name="adj1" fmla="val -113042"/>
            </a:avLst>
          </a:prstGeom>
          <a:noFill/>
          <a:ln w="44450">
            <a:solidFill>
              <a:srgbClr val="CC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96" name="AutoShape 24"/>
          <p:cNvCxnSpPr>
            <a:cxnSpLocks noChangeShapeType="1"/>
            <a:stCxn id="20494" idx="1"/>
            <a:endCxn id="20486" idx="3"/>
          </p:cNvCxnSpPr>
          <p:nvPr/>
        </p:nvCxnSpPr>
        <p:spPr bwMode="auto">
          <a:xfrm flipH="1" flipV="1">
            <a:off x="5795964" y="2652716"/>
            <a:ext cx="119062" cy="635000"/>
          </a:xfrm>
          <a:prstGeom prst="bentConnector3">
            <a:avLst>
              <a:gd name="adj1" fmla="val -173333"/>
            </a:avLst>
          </a:prstGeom>
          <a:noFill/>
          <a:ln w="44450">
            <a:solidFill>
              <a:srgbClr val="CC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97" name="AutoShape 25"/>
          <p:cNvSpPr>
            <a:spLocks noChangeArrowheads="1"/>
          </p:cNvSpPr>
          <p:nvPr/>
        </p:nvSpPr>
        <p:spPr bwMode="auto">
          <a:xfrm>
            <a:off x="1827213" y="3884615"/>
            <a:ext cx="247650" cy="263525"/>
          </a:xfrm>
          <a:prstGeom prst="star8">
            <a:avLst>
              <a:gd name="adj" fmla="val 38250"/>
            </a:avLst>
          </a:prstGeom>
          <a:solidFill>
            <a:schemeClr val="accent2"/>
          </a:solidFill>
          <a:ln w="4445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20498" name="Text Box 26"/>
          <p:cNvSpPr txBox="1">
            <a:spLocks noChangeArrowheads="1"/>
          </p:cNvSpPr>
          <p:nvPr/>
        </p:nvSpPr>
        <p:spPr bwMode="auto">
          <a:xfrm>
            <a:off x="250825" y="2940069"/>
            <a:ext cx="1873250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Детальный расчет по всем операциям</a:t>
            </a:r>
          </a:p>
        </p:txBody>
      </p:sp>
      <p:sp>
        <p:nvSpPr>
          <p:cNvPr id="20499" name="Rectangle 27"/>
          <p:cNvSpPr>
            <a:spLocks noGrp="1" noChangeArrowheads="1"/>
          </p:cNvSpPr>
          <p:nvPr>
            <p:ph type="body" idx="1"/>
          </p:nvPr>
        </p:nvSpPr>
        <p:spPr>
          <a:xfrm>
            <a:off x="5916631" y="1636713"/>
            <a:ext cx="3203575" cy="4824412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endParaRPr lang="ru-RU" altLang="ko-KR" sz="1500" b="1"/>
          </a:p>
          <a:p>
            <a:pPr>
              <a:lnSpc>
                <a:spcPct val="80000"/>
              </a:lnSpc>
            </a:pPr>
            <a:r>
              <a:rPr lang="ru-RU" altLang="ko-KR" sz="1500" b="1"/>
              <a:t>Минимизация сроков исполнения</a:t>
            </a:r>
            <a:r>
              <a:rPr lang="ru-RU" altLang="ko-KR" sz="1500"/>
              <a:t> – ключевыми требованиями являются безусловное соблюдение сроков исполнения расписания, максимальная загрузка высокопроизводительного оборудования, т. е. преобладание технологических факторов производства</a:t>
            </a:r>
            <a:endParaRPr lang="ru-RU" altLang="ko-KR" sz="1500" b="1"/>
          </a:p>
          <a:p>
            <a:pPr>
              <a:lnSpc>
                <a:spcPct val="80000"/>
              </a:lnSpc>
            </a:pPr>
            <a:r>
              <a:rPr lang="ru-RU" altLang="ko-KR" sz="1500" b="1"/>
              <a:t>Минимизация стоимости исполнения расписания</a:t>
            </a:r>
            <a:r>
              <a:rPr lang="ru-RU" altLang="ko-KR" sz="1500"/>
              <a:t> – рассчитывается на основании стоимости времени работы и переналадок при использовании конкретных рабочих центров (единиц оборудования). Вариант отражает преобладающее значение экономических факторов производства</a:t>
            </a:r>
            <a:endParaRPr lang="ru-RU" altLang="ru-RU" sz="1500"/>
          </a:p>
        </p:txBody>
      </p:sp>
      <p:sp>
        <p:nvSpPr>
          <p:cNvPr id="20500" name="AutoShape 28"/>
          <p:cNvSpPr>
            <a:spLocks noChangeArrowheads="1"/>
          </p:cNvSpPr>
          <p:nvPr/>
        </p:nvSpPr>
        <p:spPr bwMode="auto">
          <a:xfrm>
            <a:off x="1403351" y="4445037"/>
            <a:ext cx="1081088" cy="288925"/>
          </a:xfrm>
          <a:prstGeom prst="curvedUpArrow">
            <a:avLst>
              <a:gd name="adj1" fmla="val 74835"/>
              <a:gd name="adj2" fmla="val 149670"/>
              <a:gd name="adj3" fmla="val 33333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44450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20501" name="Text Box 29"/>
          <p:cNvSpPr txBox="1">
            <a:spLocks noChangeArrowheads="1"/>
          </p:cNvSpPr>
          <p:nvPr/>
        </p:nvSpPr>
        <p:spPr bwMode="auto">
          <a:xfrm>
            <a:off x="1995488" y="4052892"/>
            <a:ext cx="1979966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Времена перехода</a:t>
            </a:r>
          </a:p>
        </p:txBody>
      </p:sp>
      <p:sp>
        <p:nvSpPr>
          <p:cNvPr id="20502" name="Text Box 30"/>
          <p:cNvSpPr txBox="1">
            <a:spLocks noChangeArrowheads="1"/>
          </p:cNvSpPr>
          <p:nvPr/>
        </p:nvSpPr>
        <p:spPr bwMode="auto">
          <a:xfrm>
            <a:off x="-182546" y="4557717"/>
            <a:ext cx="1727201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ko-KR" sz="1600">
                <a:solidFill>
                  <a:srgbClr val="5B0917"/>
                </a:solidFill>
              </a:rPr>
              <a:t>Длительность конкретного варианта наладки</a:t>
            </a:r>
            <a:endParaRPr lang="ru-RU" altLang="ru-RU" sz="1600">
              <a:solidFill>
                <a:srgbClr val="5B0917"/>
              </a:solidFill>
            </a:endParaRPr>
          </a:p>
        </p:txBody>
      </p:sp>
      <p:pic>
        <p:nvPicPr>
          <p:cNvPr id="20503" name="Picture 32" descr="Cnc, Обрабатывающий Центр, Фрезерный Стано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13751" r="2751" b="10567"/>
          <a:stretch>
            <a:fillRect/>
          </a:stretch>
        </p:blipFill>
        <p:spPr bwMode="auto">
          <a:xfrm>
            <a:off x="4100513" y="3795713"/>
            <a:ext cx="7667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Picture 33" descr="Cnc, Обрабатывающий Центр, Фрезерный Стано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13751" r="2751" b="10567"/>
          <a:stretch>
            <a:fillRect/>
          </a:stretch>
        </p:blipFill>
        <p:spPr bwMode="auto">
          <a:xfrm>
            <a:off x="4092582" y="4413253"/>
            <a:ext cx="7667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5" name="Line 34"/>
          <p:cNvSpPr>
            <a:spLocks noChangeShapeType="1"/>
          </p:cNvSpPr>
          <p:nvPr/>
        </p:nvSpPr>
        <p:spPr bwMode="auto">
          <a:xfrm>
            <a:off x="4027488" y="3508379"/>
            <a:ext cx="0" cy="1223963"/>
          </a:xfrm>
          <a:prstGeom prst="line">
            <a:avLst/>
          </a:prstGeom>
          <a:noFill/>
          <a:ln w="44450">
            <a:solidFill>
              <a:schemeClr val="hlink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>
              <a:solidFill>
                <a:srgbClr val="5F0000"/>
              </a:solidFill>
            </a:endParaRPr>
          </a:p>
        </p:txBody>
      </p:sp>
      <p:sp>
        <p:nvSpPr>
          <p:cNvPr id="20506" name="Text Box 35"/>
          <p:cNvSpPr txBox="1">
            <a:spLocks noChangeArrowheads="1"/>
          </p:cNvSpPr>
          <p:nvPr/>
        </p:nvSpPr>
        <p:spPr bwMode="auto">
          <a:xfrm>
            <a:off x="4787901" y="3924301"/>
            <a:ext cx="1728788" cy="100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Варианты загрузки</a:t>
            </a:r>
          </a:p>
          <a:p>
            <a:pPr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5F0000"/>
                </a:solidFill>
              </a:rPr>
              <a:t>Группы заменяемости</a:t>
            </a:r>
          </a:p>
        </p:txBody>
      </p:sp>
      <p:sp>
        <p:nvSpPr>
          <p:cNvPr id="20507" name="Text Box 36"/>
          <p:cNvSpPr txBox="1">
            <a:spLocks noChangeArrowheads="1"/>
          </p:cNvSpPr>
          <p:nvPr/>
        </p:nvSpPr>
        <p:spPr bwMode="auto">
          <a:xfrm>
            <a:off x="3419492" y="5300680"/>
            <a:ext cx="251936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>
                <a:solidFill>
                  <a:srgbClr val="CC3300"/>
                </a:solidFill>
              </a:rPr>
              <a:t>Моделирование программы, а что если ? </a:t>
            </a:r>
          </a:p>
        </p:txBody>
      </p:sp>
      <p:pic>
        <p:nvPicPr>
          <p:cNvPr id="20508" name="Picture 38" descr="Повестка Дня, Диаграммы Ганта, Диаграмма Ганта, Проек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9" y="5084797"/>
            <a:ext cx="2160587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7386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IMG_02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78"/>
          <a:stretch>
            <a:fillRect/>
          </a:stretch>
        </p:blipFill>
        <p:spPr bwMode="auto">
          <a:xfrm>
            <a:off x="1" y="-39688"/>
            <a:ext cx="835288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7"/>
          <p:cNvSpPr txBox="1">
            <a:spLocks noChangeArrowheads="1"/>
          </p:cNvSpPr>
          <p:nvPr/>
        </p:nvSpPr>
        <p:spPr bwMode="auto">
          <a:xfrm rot="-5400000">
            <a:off x="6066764" y="3192717"/>
            <a:ext cx="5316905" cy="52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5F0000"/>
                </a:solidFill>
              </a:rPr>
              <a:t>Лучшие практики победителей</a:t>
            </a:r>
          </a:p>
        </p:txBody>
      </p:sp>
    </p:spTree>
    <p:extLst>
      <p:ext uri="{BB962C8B-B14F-4D97-AF65-F5344CB8AC3E}">
        <p14:creationId xmlns:p14="http://schemas.microsoft.com/office/powerpoint/2010/main" val="12211766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ÐÐµÐ²ÑÑÐºÐ°, ÐÐ¾ÑÑÑÐµÑ, ÐÑÐ°ÑÐ¾ÑÐ°, ÐÐ¾Ð´ÐµÐ»Ñ, Ð¤Ð¾ÑÐ¾ÑÐµÑÑÐ¸Ñ, ÐÐ»Ð°Ð·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6" r="8264" b="8469"/>
          <a:stretch>
            <a:fillRect/>
          </a:stretch>
        </p:blipFill>
        <p:spPr bwMode="auto">
          <a:xfrm>
            <a:off x="4499993" y="2060578"/>
            <a:ext cx="3798556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179809" y="166688"/>
            <a:ext cx="4395169" cy="522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>
                <a:solidFill>
                  <a:srgbClr val="5F0000"/>
                </a:solidFill>
              </a:rPr>
              <a:t>Василиса</a:t>
            </a:r>
          </a:p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5F0000"/>
                </a:solidFill>
              </a:rPr>
              <a:t>Магистратура, 1 курс</a:t>
            </a:r>
          </a:p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5F0000"/>
                </a:solidFill>
              </a:rPr>
              <a:t>Успешно сдала экзамены </a:t>
            </a:r>
          </a:p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 sz="2400">
              <a:solidFill>
                <a:srgbClr val="5F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5F0000"/>
                </a:solidFill>
              </a:rPr>
              <a:t>Место жительства: </a:t>
            </a:r>
          </a:p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5F0000"/>
                </a:solidFill>
              </a:rPr>
              <a:t>Московская область</a:t>
            </a:r>
          </a:p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 sz="2400">
              <a:solidFill>
                <a:srgbClr val="5F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5F0000"/>
                </a:solidFill>
              </a:rPr>
              <a:t>Хобби: горные лыжи</a:t>
            </a:r>
          </a:p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 sz="2400">
              <a:solidFill>
                <a:srgbClr val="5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3390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soc_2e14d209aa9c331b0696501202b2b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4"/>
          <a:stretch>
            <a:fillRect/>
          </a:stretch>
        </p:blipFill>
        <p:spPr bwMode="auto">
          <a:xfrm>
            <a:off x="1" y="115891"/>
            <a:ext cx="327702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 descr="2551_48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78" y="2060575"/>
            <a:ext cx="6841031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0687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maxres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4" t="15741" r="12592" b="6551"/>
          <a:stretch>
            <a:fillRect/>
          </a:stretch>
        </p:blipFill>
        <p:spPr bwMode="auto">
          <a:xfrm>
            <a:off x="1222932" y="1592266"/>
            <a:ext cx="7921069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7" descr="nqAt_PwjPYwikUS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8" y="138114"/>
            <a:ext cx="155992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0808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7siwhqj99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t="8748" r="5225" b="41170"/>
          <a:stretch>
            <a:fillRect/>
          </a:stretch>
        </p:blipFill>
        <p:spPr bwMode="auto">
          <a:xfrm>
            <a:off x="108363" y="115891"/>
            <a:ext cx="316866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 descr="dbd84a3e406bc90753f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30" y="1916113"/>
            <a:ext cx="6552862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5056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600x6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10556"/>
          <a:stretch>
            <a:fillRect/>
          </a:stretch>
        </p:blipFill>
        <p:spPr bwMode="auto">
          <a:xfrm>
            <a:off x="108361" y="115888"/>
            <a:ext cx="2194607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9" descr="11387570772475664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" b="-400"/>
          <a:stretch>
            <a:fillRect/>
          </a:stretch>
        </p:blipFill>
        <p:spPr bwMode="auto">
          <a:xfrm>
            <a:off x="2897168" y="1233488"/>
            <a:ext cx="5814578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3951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5207_1karat_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23815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" descr="553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82" y="908053"/>
            <a:ext cx="3634261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2185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0" y="1"/>
            <a:ext cx="2772136" cy="1844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5F0000"/>
              </a:solidFill>
            </a:endParaRPr>
          </a:p>
        </p:txBody>
      </p:sp>
      <p:pic>
        <p:nvPicPr>
          <p:cNvPr id="10243" name="Picture 5" descr="b7-j8TLbPfNq0Ma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2987667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doctorskay-be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5" r="27319"/>
          <a:stretch>
            <a:fillRect/>
          </a:stretch>
        </p:blipFill>
        <p:spPr bwMode="auto">
          <a:xfrm>
            <a:off x="3815261" y="260350"/>
            <a:ext cx="4517819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494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1619250" y="479058"/>
            <a:ext cx="7200900" cy="39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b="1">
                <a:solidFill>
                  <a:schemeClr val="bg1"/>
                </a:solidFill>
              </a:rPr>
              <a:t>1С:П</a:t>
            </a:r>
            <a:r>
              <a:rPr lang="ru-RU" altLang="ru-RU" b="1">
                <a:solidFill>
                  <a:schemeClr val="bg1"/>
                </a:solidFill>
              </a:rPr>
              <a:t>редприятие – это масштабно</a:t>
            </a:r>
          </a:p>
        </p:txBody>
      </p:sp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1619254" y="2853688"/>
            <a:ext cx="7273925" cy="64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ts val="1413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200">
                <a:solidFill>
                  <a:schemeClr val="bg1"/>
                </a:solidFill>
              </a:rPr>
              <a:t>КАМАЗ. </a:t>
            </a:r>
            <a:r>
              <a:rPr lang="ru-RU" altLang="ru-RU" sz="1200">
                <a:solidFill>
                  <a:schemeClr val="bg1"/>
                </a:solidFill>
              </a:rPr>
              <a:t>На платформе «1С:Предприятие 8» автоматизировано более 8 000 рабочих мест в группе КАМАЗ. Сокращены издержки, оптимизированы процессы управления и учета, обеспечена оперативная консолидация и анализ финансовой отчетности</a:t>
            </a:r>
            <a:r>
              <a:rPr lang="en-US" altLang="ru-RU" sz="1200">
                <a:solidFill>
                  <a:schemeClr val="bg1"/>
                </a:solidFill>
              </a:rPr>
              <a:t> </a:t>
            </a:r>
            <a:r>
              <a:rPr lang="ru-RU" altLang="ru-RU" sz="1200">
                <a:solidFill>
                  <a:schemeClr val="bg1"/>
                </a:solidFill>
              </a:rPr>
              <a:t>по всем дочерним обществам. </a:t>
            </a:r>
            <a:endParaRPr lang="en-US" altLang="ru-RU" sz="1200">
              <a:solidFill>
                <a:schemeClr val="bg1"/>
              </a:solidFill>
            </a:endParaRPr>
          </a:p>
        </p:txBody>
      </p: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1620855" y="4101435"/>
            <a:ext cx="7272337" cy="45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ts val="1413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200">
                <a:solidFill>
                  <a:schemeClr val="bg1"/>
                </a:solidFill>
              </a:rPr>
              <a:t>Группа компаний «СОЛЛЕРС». Более 6 000 рабочих мест. Снижены производственные затраты </a:t>
            </a:r>
            <a:br>
              <a:rPr lang="ru-RU" altLang="ru-RU" sz="1200">
                <a:solidFill>
                  <a:schemeClr val="bg1"/>
                </a:solidFill>
              </a:rPr>
            </a:br>
            <a:r>
              <a:rPr lang="en-US" altLang="ru-RU" sz="1200">
                <a:solidFill>
                  <a:schemeClr val="bg1"/>
                </a:solidFill>
              </a:rPr>
              <a:t>и неликвидные запасы, повышена ритмичность обеспечения производства, сокращены простои.</a:t>
            </a:r>
          </a:p>
        </p:txBody>
      </p:sp>
      <p:sp>
        <p:nvSpPr>
          <p:cNvPr id="43013" name="Text Box 8"/>
          <p:cNvSpPr txBox="1">
            <a:spLocks noChangeArrowheads="1"/>
          </p:cNvSpPr>
          <p:nvPr/>
        </p:nvSpPr>
        <p:spPr bwMode="auto">
          <a:xfrm>
            <a:off x="1619254" y="5156668"/>
            <a:ext cx="72739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ts val="1413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>
                <a:solidFill>
                  <a:schemeClr val="bg1"/>
                </a:solidFill>
              </a:rPr>
              <a:t>Государственная корпорация «Росатом» повышает эффективность около 100 предприятий </a:t>
            </a:r>
            <a:br>
              <a:rPr lang="ru-RU" altLang="ru-RU" sz="1200">
                <a:solidFill>
                  <a:schemeClr val="bg1"/>
                </a:solidFill>
              </a:rPr>
            </a:br>
            <a:r>
              <a:rPr lang="ru-RU" altLang="ru-RU" sz="1200">
                <a:solidFill>
                  <a:schemeClr val="bg1"/>
                </a:solidFill>
              </a:rPr>
              <a:t>с помощью 1С ERP Росатом, в системе работает более 7 000 сотрудников. CPM-система 1С:Управление холдингом объединяет более 1 500 сотрудников Росатома и дочерних холдингов. Выстроены сквозные процессы управления атомной отраслью.</a:t>
            </a:r>
            <a:endParaRPr lang="en-US" altLang="ru-RU" sz="1200">
              <a:solidFill>
                <a:schemeClr val="bg1"/>
              </a:solidFill>
            </a:endParaRPr>
          </a:p>
        </p:txBody>
      </p:sp>
      <p:sp>
        <p:nvSpPr>
          <p:cNvPr id="43014" name="Text Box 9"/>
          <p:cNvSpPr txBox="1">
            <a:spLocks noChangeArrowheads="1"/>
          </p:cNvSpPr>
          <p:nvPr/>
        </p:nvSpPr>
        <p:spPr bwMode="auto">
          <a:xfrm>
            <a:off x="1619254" y="1701371"/>
            <a:ext cx="72739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ts val="1413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200">
                <a:solidFill>
                  <a:schemeClr val="bg1"/>
                </a:solidFill>
              </a:rPr>
              <a:t>Башкирская электросетевая компания (БЭСК). </a:t>
            </a:r>
            <a:r>
              <a:rPr lang="ru-RU" altLang="ru-RU" sz="1200">
                <a:solidFill>
                  <a:schemeClr val="bg1"/>
                </a:solidFill>
              </a:rPr>
              <a:t>ERP, ECM, MDM, EAM системы 1С развернуты более чем  на 10 000 рабочих мест. Обеспечена контролируемость бизнес-процессов, управление на основе актуальных данных. </a:t>
            </a:r>
            <a:endParaRPr lang="en-US" altLang="ru-RU" sz="1200">
              <a:solidFill>
                <a:schemeClr val="bg1"/>
              </a:solidFill>
            </a:endParaRPr>
          </a:p>
        </p:txBody>
      </p:sp>
      <p:pic>
        <p:nvPicPr>
          <p:cNvPr id="43015" name="Picture 12" descr="лого-БЭСК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93947"/>
            <a:ext cx="1225550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3" descr="лого-камаз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44143"/>
            <a:ext cx="520700" cy="72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4" descr="лого-соллерс"/>
          <p:cNvPicPr>
            <a:picLocks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4150779"/>
            <a:ext cx="1223963" cy="36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5" descr="лого-росатом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233024"/>
            <a:ext cx="571500" cy="72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415582"/>
      </p:ext>
    </p:extLst>
  </p:cSld>
  <p:clrMapOvr>
    <a:masterClrMapping/>
  </p:clrMapOvr>
  <p:transition advTm="6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r="21353"/>
          <a:stretch>
            <a:fillRect/>
          </a:stretch>
        </p:blipFill>
        <p:spPr bwMode="auto">
          <a:xfrm>
            <a:off x="4302290" y="115888"/>
            <a:ext cx="3402058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7" descr="f3b8cb59f6da79106d57b55c7233be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13"/>
            <a:ext cx="3059114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9083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jpkIZk0j4g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t="6912" r="12297" b="16437"/>
          <a:stretch>
            <a:fillRect/>
          </a:stretch>
        </p:blipFill>
        <p:spPr bwMode="auto">
          <a:xfrm>
            <a:off x="0" y="106366"/>
            <a:ext cx="442732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7" descr="RU_imag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75" y="1916113"/>
            <a:ext cx="5581186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8875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f_Yy5yYWRpa2FsLnJ1L2MyMS8xODAzLzIzLzIxZmI1MGE2N2FmMy5qcGc_X19pZD0xMDUwOTY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5" t="24460" r="6363" b="8109"/>
          <a:stretch>
            <a:fillRect/>
          </a:stretch>
        </p:blipFill>
        <p:spPr bwMode="auto">
          <a:xfrm>
            <a:off x="1331641" y="1773241"/>
            <a:ext cx="7596830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 descr="TMX-LOGO-RUS-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18732" r="9581" b="11467"/>
          <a:stretch>
            <a:fillRect/>
          </a:stretch>
        </p:blipFill>
        <p:spPr bwMode="auto">
          <a:xfrm>
            <a:off x="153611" y="63503"/>
            <a:ext cx="2772136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6978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22_11136_image_282471211e7f819c0b9492098e4174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" t="12537" r="3275" b="2739"/>
          <a:stretch>
            <a:fillRect/>
          </a:stretch>
        </p:blipFill>
        <p:spPr bwMode="auto">
          <a:xfrm>
            <a:off x="179809" y="138115"/>
            <a:ext cx="2447053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 descr="vyshki-sotovoj-svjazi-proizvodstvo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/>
          <a:stretch>
            <a:fillRect/>
          </a:stretch>
        </p:blipFill>
        <p:spPr bwMode="auto">
          <a:xfrm>
            <a:off x="2626861" y="1990725"/>
            <a:ext cx="61218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5480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maxres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0" t="21019" r="26772" b="23334"/>
          <a:stretch>
            <a:fillRect/>
          </a:stretch>
        </p:blipFill>
        <p:spPr bwMode="auto">
          <a:xfrm>
            <a:off x="179809" y="2"/>
            <a:ext cx="2626861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7" descr="%D0%9C%D0%B0%D0%B3%D0%B0%D0%B7%D0%B8%D0%BD-%D0%9D%D0%9E%D0%A3-%D0%A5%D0%90%D0%A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638" y="2116141"/>
            <a:ext cx="596104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04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1485549060_Novyiy-UAZ-3170-sroki-vyh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r="12520"/>
          <a:stretch>
            <a:fillRect/>
          </a:stretch>
        </p:blipFill>
        <p:spPr bwMode="auto">
          <a:xfrm>
            <a:off x="1907704" y="1557341"/>
            <a:ext cx="7056489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9" descr="foto_1634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2" b="23575"/>
          <a:stretch>
            <a:fillRect/>
          </a:stretch>
        </p:blipFill>
        <p:spPr bwMode="auto">
          <a:xfrm>
            <a:off x="1" y="139703"/>
            <a:ext cx="2700689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4036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18813" r="7167" b="14084"/>
          <a:stretch>
            <a:fillRect/>
          </a:stretch>
        </p:blipFill>
        <p:spPr bwMode="auto">
          <a:xfrm>
            <a:off x="2249385" y="1989139"/>
            <a:ext cx="6664795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" descr="russian-helicopt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8" y="165103"/>
            <a:ext cx="6120609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5397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759143_2a0521b8ccdf3236be2a7f6b4ee3aa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7" b="19553"/>
          <a:stretch>
            <a:fillRect/>
          </a:stretch>
        </p:blipFill>
        <p:spPr bwMode="auto">
          <a:xfrm>
            <a:off x="2411330" y="2492375"/>
            <a:ext cx="6540954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7" descr="sukho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0" y="142875"/>
            <a:ext cx="547044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6838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basel1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t="2171" r="25934" b="9483"/>
          <a:stretch>
            <a:fillRect/>
          </a:stretch>
        </p:blipFill>
        <p:spPr bwMode="auto">
          <a:xfrm>
            <a:off x="1" y="3"/>
            <a:ext cx="1814749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7" descr="1024@682@215f4b19e6471ebdca7fa126fcf2f56e-NmRkM2VjYzhlM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998" y="1700216"/>
            <a:ext cx="6125372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4264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kyrtka_staye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r="19763" b="4015"/>
          <a:stretch>
            <a:fillRect/>
          </a:stretch>
        </p:blipFill>
        <p:spPr bwMode="auto">
          <a:xfrm>
            <a:off x="5148064" y="1357155"/>
            <a:ext cx="3312368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7" descr="Logo_Stay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557999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361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1619268" y="479066"/>
            <a:ext cx="7197725" cy="7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b="1">
                <a:solidFill>
                  <a:srgbClr val="D20000"/>
                </a:solidFill>
              </a:rPr>
              <a:t>Флагманы экономики,</a:t>
            </a:r>
            <a:r>
              <a:rPr lang="ru-RU" altLang="ru-RU" b="1">
                <a:solidFill>
                  <a:srgbClr val="C00000"/>
                </a:solidFill>
              </a:rPr>
              <a:t> </a:t>
            </a:r>
            <a:r>
              <a:rPr lang="ru-RU" altLang="ru-RU" b="1">
                <a:solidFill>
                  <a:prstClr val="black"/>
                </a:solidFill>
              </a:rPr>
              <a:t>заключившие стратегические соглашения и меморандумы о сотрудничестве с 1С</a:t>
            </a:r>
          </a:p>
        </p:txBody>
      </p:sp>
      <p:pic>
        <p:nvPicPr>
          <p:cNvPr id="44035" name="Picture 5" descr="лого-Росте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1617022"/>
            <a:ext cx="742950" cy="101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Лого-Роснеф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90229"/>
            <a:ext cx="1524000" cy="91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 descr="Лого-Россе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1954431"/>
            <a:ext cx="1524000" cy="45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9" descr="ЛОГО-ОА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461160"/>
            <a:ext cx="1944688" cy="32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1" descr="лого_автоваз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5594346"/>
            <a:ext cx="1524000" cy="60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3" descr="лого_локотех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3124256"/>
            <a:ext cx="1992312" cy="57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5" descr="лого_уралхим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81" y="4486625"/>
            <a:ext cx="2230437" cy="27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8" descr="gazprom_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761854"/>
            <a:ext cx="1684338" cy="79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9" descr="mmk_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6" y="3999572"/>
            <a:ext cx="1508125" cy="100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21" descr="OMZ_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4" y="5599120"/>
            <a:ext cx="1141413" cy="63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22" descr="logo-OS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5498814"/>
            <a:ext cx="895350" cy="89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Picture 23" descr="logo_meche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19" y="4168276"/>
            <a:ext cx="1008063" cy="66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24" descr="logo-rg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128997"/>
            <a:ext cx="1295400" cy="57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Picture 25" descr="logo_tatnef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06" y="1881220"/>
            <a:ext cx="1703387" cy="46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3154457"/>
            <a:ext cx="2138363" cy="41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0" name="Picture 7" descr="лого-трансмашхолдинг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2912579"/>
            <a:ext cx="1860550" cy="84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1" name="Picture 13" descr="лого-камаз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9" y="5290359"/>
            <a:ext cx="796925" cy="110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2" name="Picture 14" descr="лого-соллерс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5669110"/>
            <a:ext cx="2074862" cy="6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823198"/>
      </p:ext>
    </p:extLst>
  </p:cSld>
  <p:clrMapOvr>
    <a:masterClrMapping/>
  </p:clrMapOvr>
  <p:transition advTm="6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FSM_4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8"/>
          <a:stretch>
            <a:fillRect/>
          </a:stretch>
        </p:blipFill>
        <p:spPr bwMode="auto">
          <a:xfrm>
            <a:off x="-180997" y="-3175"/>
            <a:ext cx="9505997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4025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nqAt_PwjPYwikUS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55" y="2997200"/>
            <a:ext cx="1364634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 descr="jpkIZk0j4g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t="6912" r="12297" b="16437"/>
          <a:stretch>
            <a:fillRect/>
          </a:stretch>
        </p:blipFill>
        <p:spPr bwMode="auto">
          <a:xfrm>
            <a:off x="5651442" y="2060575"/>
            <a:ext cx="3138896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soc_2e14d209aa9c331b0696501202b2b0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6267" b="2054"/>
          <a:stretch>
            <a:fillRect/>
          </a:stretch>
        </p:blipFill>
        <p:spPr bwMode="auto">
          <a:xfrm>
            <a:off x="7164925" y="4365628"/>
            <a:ext cx="1764736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7siwhqj99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t="8748" r="5225" b="41170"/>
          <a:stretch>
            <a:fillRect/>
          </a:stretch>
        </p:blipFill>
        <p:spPr bwMode="auto">
          <a:xfrm>
            <a:off x="0" y="1773241"/>
            <a:ext cx="3168666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 descr="5207_1karat_lo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9" y="0"/>
            <a:ext cx="215888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0" descr="b7-j8TLbPfNq0Ma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296" y="981075"/>
            <a:ext cx="172901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1" descr="f3b8cb59f6da79106d57b55c7233bec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028" y="1773241"/>
            <a:ext cx="2088628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2" descr="172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5" t="21696" r="20149" b="26248"/>
          <a:stretch>
            <a:fillRect/>
          </a:stretch>
        </p:blipFill>
        <p:spPr bwMode="auto">
          <a:xfrm>
            <a:off x="6588587" y="3068638"/>
            <a:ext cx="21600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3" descr="TMX-LOGO-RUS-0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18732" r="9581" b="11467"/>
          <a:stretch>
            <a:fillRect/>
          </a:stretch>
        </p:blipFill>
        <p:spPr bwMode="auto">
          <a:xfrm>
            <a:off x="2555414" y="3141663"/>
            <a:ext cx="2519690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5" descr="maxresdefa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0" t="21019" r="26772" b="23334"/>
          <a:stretch>
            <a:fillRect/>
          </a:stretch>
        </p:blipFill>
        <p:spPr bwMode="auto">
          <a:xfrm>
            <a:off x="179809" y="5661028"/>
            <a:ext cx="1331292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6" descr="Bankoboev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0" r="19360"/>
          <a:stretch>
            <a:fillRect/>
          </a:stretch>
        </p:blipFill>
        <p:spPr bwMode="auto">
          <a:xfrm>
            <a:off x="2843808" y="254000"/>
            <a:ext cx="1059794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7" descr="foto_16343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2" b="23575"/>
          <a:stretch>
            <a:fillRect/>
          </a:stretch>
        </p:blipFill>
        <p:spPr bwMode="auto">
          <a:xfrm>
            <a:off x="4642852" y="3213100"/>
            <a:ext cx="194335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8" descr="russian-helicopter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56" y="4797428"/>
            <a:ext cx="3204389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9" descr="sukho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462" y="5445128"/>
            <a:ext cx="3097219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20" descr="basel1_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t="2171" r="25934" b="9483"/>
          <a:stretch>
            <a:fillRect/>
          </a:stretch>
        </p:blipFill>
        <p:spPr bwMode="auto">
          <a:xfrm>
            <a:off x="1907631" y="2924175"/>
            <a:ext cx="1064557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21" descr="Logo_Staye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89" y="4581528"/>
            <a:ext cx="331156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14" descr="22_11136_image_282471211e7f819c0b9492098e4174f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" t="12537" r="3275" b="2739"/>
          <a:stretch>
            <a:fillRect/>
          </a:stretch>
        </p:blipFill>
        <p:spPr bwMode="auto">
          <a:xfrm>
            <a:off x="395339" y="1341439"/>
            <a:ext cx="1512291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8" descr="600x60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10556"/>
          <a:stretch>
            <a:fillRect/>
          </a:stretch>
        </p:blipFill>
        <p:spPr bwMode="auto">
          <a:xfrm>
            <a:off x="7164925" y="981075"/>
            <a:ext cx="143965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5702" name="Text Box 22"/>
          <p:cNvSpPr txBox="1">
            <a:spLocks noChangeArrowheads="1"/>
          </p:cNvSpPr>
          <p:nvPr/>
        </p:nvSpPr>
        <p:spPr bwMode="auto">
          <a:xfrm>
            <a:off x="3470176" y="5876872"/>
            <a:ext cx="5278817" cy="701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5F0000"/>
                </a:solidFill>
              </a:rPr>
              <a:t>Пользователи 1С:</a:t>
            </a:r>
            <a:r>
              <a:rPr lang="en-US" altLang="ru-RU" sz="3600" b="1" dirty="0">
                <a:solidFill>
                  <a:srgbClr val="5F0000"/>
                </a:solidFill>
              </a:rPr>
              <a:t>ERP</a:t>
            </a:r>
            <a:endParaRPr lang="ru-RU" altLang="ru-RU" sz="3600" b="1" dirty="0">
              <a:solidFill>
                <a:srgbClr val="5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6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70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Kislov_AS\Application Data\1C\Файлы\Документооборот\temp\IMG_28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2"/>
            <a:ext cx="9144000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ttps://mipt.ru/upload/iblock/5c5/1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46" y="-30547"/>
            <a:ext cx="1872208" cy="187220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4875" y="5588496"/>
            <a:ext cx="5894562" cy="769441"/>
          </a:xfrm>
          <a:prstGeom prst="rect">
            <a:avLst/>
          </a:prstGeom>
          <a:solidFill>
            <a:schemeClr val="tx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dirty="0">
                <a:solidFill>
                  <a:srgbClr val="FFFFFF"/>
                </a:solidFill>
                <a:latin typeface="Futura PT Demi" panose="020B0702020204020303" pitchFamily="34" charset="0"/>
              </a:rPr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2931958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1619268" y="479058"/>
            <a:ext cx="7197725" cy="743254"/>
          </a:xfrm>
        </p:spPr>
        <p:txBody>
          <a:bodyPr anchor="t"/>
          <a:lstStyle/>
          <a:p>
            <a:pPr eaLnBrk="1" hangingPunct="1"/>
            <a:r>
              <a:rPr lang="ru-RU" altLang="ru-RU" sz="2000">
                <a:solidFill>
                  <a:srgbClr val="D20000"/>
                </a:solidFill>
              </a:rPr>
              <a:t>Единая система</a:t>
            </a:r>
            <a:r>
              <a:rPr lang="ru-RU" altLang="ru-RU" sz="2000"/>
              <a:t> для всех на базе</a:t>
            </a:r>
            <a:r>
              <a:rPr lang="ru-RU" altLang="ru-RU" sz="2000">
                <a:solidFill>
                  <a:srgbClr val="D20000"/>
                </a:solidFill>
              </a:rPr>
              <a:t> 1С:</a:t>
            </a:r>
            <a:r>
              <a:rPr lang="en-US" altLang="ru-RU" sz="2000">
                <a:solidFill>
                  <a:srgbClr val="D20000"/>
                </a:solidFill>
              </a:rPr>
              <a:t>ERP</a:t>
            </a:r>
            <a:endParaRPr lang="ru-RU" altLang="ru-RU" sz="2000">
              <a:solidFill>
                <a:srgbClr val="D20000"/>
              </a:solidFill>
            </a:endParaRPr>
          </a:p>
        </p:txBody>
      </p:sp>
      <p:pic>
        <p:nvPicPr>
          <p:cNvPr id="53251" name="Picture 6" descr="Схема ERP_Презентация_4х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06932"/>
            <a:ext cx="7996238" cy="534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049938"/>
      </p:ext>
    </p:extLst>
  </p:cSld>
  <p:clrMapOvr>
    <a:masterClrMapping/>
  </p:clrMapOvr>
  <p:transition advTm="6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1619268" y="479066"/>
            <a:ext cx="7197725" cy="741663"/>
          </a:xfrm>
        </p:spPr>
        <p:txBody>
          <a:bodyPr anchor="t"/>
          <a:lstStyle/>
          <a:p>
            <a:pPr eaLnBrk="1" hangingPunct="1"/>
            <a:r>
              <a:rPr lang="ru-RU" altLang="ru-RU" sz="2000">
                <a:solidFill>
                  <a:schemeClr val="bg1"/>
                </a:solidFill>
              </a:rPr>
              <a:t>Экономический эффект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179388" y="1725243"/>
            <a:ext cx="8280400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SzPct val="150000"/>
              <a:buFont typeface="Arial" pitchFamily="34" charset="0"/>
              <a:buNone/>
            </a:pPr>
            <a:r>
              <a:rPr lang="ru-RU" altLang="ru-RU" sz="1600" b="0">
                <a:solidFill>
                  <a:schemeClr val="bg1"/>
                </a:solidFill>
              </a:rPr>
              <a:t>Д</a:t>
            </a:r>
            <a:r>
              <a:rPr lang="en-US" altLang="ru-RU" sz="1600" b="0">
                <a:solidFill>
                  <a:schemeClr val="bg1"/>
                </a:solidFill>
              </a:rPr>
              <a:t>анные по</a:t>
            </a:r>
            <a:r>
              <a:rPr lang="en-US" altLang="ru-RU" sz="1600">
                <a:solidFill>
                  <a:schemeClr val="bg1"/>
                </a:solidFill>
              </a:rPr>
              <a:t> </a:t>
            </a:r>
            <a:r>
              <a:rPr lang="ru-RU" altLang="ru-RU" sz="1600">
                <a:solidFill>
                  <a:schemeClr val="bg1"/>
                </a:solidFill>
              </a:rPr>
              <a:t>1</a:t>
            </a:r>
            <a:r>
              <a:rPr lang="en-US" altLang="ru-RU" sz="1600">
                <a:solidFill>
                  <a:schemeClr val="bg1"/>
                </a:solidFill>
              </a:rPr>
              <a:t>85</a:t>
            </a:r>
            <a:r>
              <a:rPr lang="ru-RU" altLang="ru-RU" sz="1600">
                <a:solidFill>
                  <a:schemeClr val="bg1"/>
                </a:solidFill>
              </a:rPr>
              <a:t> </a:t>
            </a:r>
            <a:r>
              <a:rPr lang="en-US" altLang="ru-RU" sz="1600" b="0">
                <a:solidFill>
                  <a:schemeClr val="bg1"/>
                </a:solidFill>
              </a:rPr>
              <a:t>проектам внедрения ERP-решений «1С» с </a:t>
            </a:r>
            <a:r>
              <a:rPr lang="ru-RU" altLang="ru-RU" sz="1600" b="0">
                <a:solidFill>
                  <a:schemeClr val="bg1"/>
                </a:solidFill>
              </a:rPr>
              <a:t>опубликованными </a:t>
            </a:r>
            <a:r>
              <a:rPr lang="en-US" altLang="ru-RU" sz="1600" b="0">
                <a:solidFill>
                  <a:schemeClr val="bg1"/>
                </a:solidFill>
              </a:rPr>
              <a:t>показателями эффективности</a:t>
            </a:r>
            <a:r>
              <a:rPr lang="ru-RU" altLang="ru-RU" sz="1600" b="0">
                <a:solidFill>
                  <a:schemeClr val="bg1"/>
                </a:solidFill>
              </a:rPr>
              <a:t>:</a:t>
            </a:r>
            <a:endParaRPr lang="en-US" altLang="ru-RU" sz="1600" b="0">
              <a:solidFill>
                <a:schemeClr val="bg1"/>
              </a:solidFill>
            </a:endParaRP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ru-RU" altLang="ru-RU" sz="1600">
                <a:solidFill>
                  <a:schemeClr val="bg1"/>
                </a:solidFill>
              </a:rPr>
              <a:t> </a:t>
            </a:r>
            <a:r>
              <a:rPr lang="en-US" altLang="ru-RU" sz="1600" b="0">
                <a:solidFill>
                  <a:schemeClr val="bg1"/>
                </a:solidFill>
              </a:rPr>
              <a:t>Снижение себестоимости выпускаемой продукции на</a:t>
            </a:r>
            <a:r>
              <a:rPr lang="en-US" altLang="ru-RU" sz="1600">
                <a:solidFill>
                  <a:schemeClr val="bg1"/>
                </a:solidFill>
              </a:rPr>
              <a:t> </a:t>
            </a:r>
            <a:r>
              <a:rPr lang="ru-RU" altLang="ru-RU" sz="1600">
                <a:solidFill>
                  <a:schemeClr val="bg1"/>
                </a:solidFill>
              </a:rPr>
              <a:t>9</a:t>
            </a:r>
            <a:r>
              <a:rPr lang="en-US" altLang="ru-RU" sz="1600">
                <a:solidFill>
                  <a:schemeClr val="bg1"/>
                </a:solidFill>
              </a:rPr>
              <a:t>%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ru-RU" altLang="ru-RU" sz="1600">
                <a:solidFill>
                  <a:schemeClr val="bg1"/>
                </a:solidFill>
              </a:rPr>
              <a:t> </a:t>
            </a:r>
            <a:r>
              <a:rPr lang="en-US" altLang="ru-RU" sz="1600" b="0">
                <a:solidFill>
                  <a:schemeClr val="bg1"/>
                </a:solidFill>
              </a:rPr>
              <a:t>Снижение объемов материальных запасов на</a:t>
            </a:r>
            <a:r>
              <a:rPr lang="en-US" altLang="ru-RU" sz="1600">
                <a:solidFill>
                  <a:schemeClr val="bg1"/>
                </a:solidFill>
              </a:rPr>
              <a:t> 21%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ru-RU" altLang="ru-RU" sz="1600">
                <a:solidFill>
                  <a:schemeClr val="bg1"/>
                </a:solidFill>
              </a:rPr>
              <a:t> </a:t>
            </a:r>
            <a:r>
              <a:rPr lang="en-US" altLang="ru-RU" sz="1600" b="0">
                <a:solidFill>
                  <a:schemeClr val="bg1"/>
                </a:solidFill>
              </a:rPr>
              <a:t>Увеличение объема выпускаемой продукции на</a:t>
            </a:r>
            <a:r>
              <a:rPr lang="en-US" altLang="ru-RU" sz="1600">
                <a:solidFill>
                  <a:schemeClr val="bg1"/>
                </a:solidFill>
              </a:rPr>
              <a:t> </a:t>
            </a:r>
            <a:r>
              <a:rPr lang="ru-RU" altLang="ru-RU" sz="1600">
                <a:solidFill>
                  <a:schemeClr val="bg1"/>
                </a:solidFill>
              </a:rPr>
              <a:t>3</a:t>
            </a:r>
            <a:r>
              <a:rPr lang="en-US" altLang="ru-RU" sz="1600">
                <a:solidFill>
                  <a:schemeClr val="bg1"/>
                </a:solidFill>
              </a:rPr>
              <a:t>2%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ru-RU" altLang="ru-RU" sz="1600">
                <a:solidFill>
                  <a:schemeClr val="bg1"/>
                </a:solidFill>
              </a:rPr>
              <a:t> </a:t>
            </a:r>
            <a:r>
              <a:rPr lang="en-US" altLang="ru-RU" sz="1600" b="0">
                <a:solidFill>
                  <a:schemeClr val="bg1"/>
                </a:solidFill>
              </a:rPr>
              <a:t>Рост производительности труда в производстве</a:t>
            </a:r>
            <a:r>
              <a:rPr lang="ru-RU" altLang="ru-RU" sz="1600" b="0">
                <a:solidFill>
                  <a:schemeClr val="bg1"/>
                </a:solidFill>
              </a:rPr>
              <a:t> </a:t>
            </a:r>
            <a:r>
              <a:rPr lang="en-US" altLang="ru-RU" sz="1600" b="0">
                <a:solidFill>
                  <a:schemeClr val="bg1"/>
                </a:solidFill>
              </a:rPr>
              <a:t>на</a:t>
            </a:r>
            <a:r>
              <a:rPr lang="en-US" altLang="ru-RU" sz="1600">
                <a:solidFill>
                  <a:schemeClr val="bg1"/>
                </a:solidFill>
              </a:rPr>
              <a:t> 27%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ru-RU" altLang="ru-RU" sz="1600">
                <a:solidFill>
                  <a:schemeClr val="bg1"/>
                </a:solidFill>
              </a:rPr>
              <a:t> </a:t>
            </a:r>
            <a:r>
              <a:rPr lang="ru-RU" altLang="ru-RU" sz="1600" b="0">
                <a:solidFill>
                  <a:schemeClr val="bg1"/>
                </a:solidFill>
              </a:rPr>
              <a:t>Сокращение длительности простоев оборудования</a:t>
            </a:r>
            <a:r>
              <a:rPr lang="en-US" altLang="ru-RU" sz="1600" b="0">
                <a:solidFill>
                  <a:schemeClr val="bg1"/>
                </a:solidFill>
              </a:rPr>
              <a:t> </a:t>
            </a:r>
            <a:r>
              <a:rPr lang="ru-RU" altLang="ru-RU" sz="1600" b="0">
                <a:solidFill>
                  <a:schemeClr val="bg1"/>
                </a:solidFill>
              </a:rPr>
              <a:t>на</a:t>
            </a:r>
            <a:r>
              <a:rPr lang="ru-RU" altLang="ru-RU" sz="1600">
                <a:solidFill>
                  <a:schemeClr val="bg1"/>
                </a:solidFill>
              </a:rPr>
              <a:t> 22%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ru-RU" altLang="ru-RU" sz="1600">
                <a:solidFill>
                  <a:schemeClr val="bg1"/>
                </a:solidFill>
              </a:rPr>
              <a:t> </a:t>
            </a:r>
            <a:r>
              <a:rPr lang="ru-RU" altLang="ru-RU" sz="1600" b="0">
                <a:solidFill>
                  <a:schemeClr val="bg1"/>
                </a:solidFill>
              </a:rPr>
              <a:t>Снижение производственного брака на</a:t>
            </a:r>
            <a:r>
              <a:rPr lang="ru-RU" altLang="ru-RU" sz="1600">
                <a:solidFill>
                  <a:schemeClr val="bg1"/>
                </a:solidFill>
              </a:rPr>
              <a:t> 21%</a:t>
            </a:r>
            <a:endParaRPr lang="en-US" altLang="ru-RU" sz="1600">
              <a:solidFill>
                <a:schemeClr val="bg1"/>
              </a:solidFill>
            </a:endParaRP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ru-RU" altLang="ru-RU" sz="1600">
                <a:solidFill>
                  <a:schemeClr val="bg1"/>
                </a:solidFill>
              </a:rPr>
              <a:t> </a:t>
            </a:r>
            <a:r>
              <a:rPr lang="ru-RU" altLang="ru-RU" sz="1600" b="0">
                <a:solidFill>
                  <a:schemeClr val="bg1"/>
                </a:solidFill>
              </a:rPr>
              <a:t>Рост оборачиваемости складских запасов</a:t>
            </a:r>
            <a:r>
              <a:rPr lang="en-US" altLang="ru-RU" sz="1600" b="0">
                <a:solidFill>
                  <a:schemeClr val="bg1"/>
                </a:solidFill>
              </a:rPr>
              <a:t> на</a:t>
            </a:r>
            <a:r>
              <a:rPr lang="en-US" altLang="ru-RU" sz="1600">
                <a:solidFill>
                  <a:schemeClr val="bg1"/>
                </a:solidFill>
              </a:rPr>
              <a:t> </a:t>
            </a:r>
            <a:r>
              <a:rPr lang="ru-RU" altLang="ru-RU" sz="1600">
                <a:solidFill>
                  <a:schemeClr val="bg1"/>
                </a:solidFill>
              </a:rPr>
              <a:t>2</a:t>
            </a:r>
            <a:r>
              <a:rPr lang="en-US" altLang="ru-RU" sz="1600">
                <a:solidFill>
                  <a:schemeClr val="bg1"/>
                </a:solidFill>
              </a:rPr>
              <a:t>3%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ru-RU" altLang="ru-RU" sz="1600">
                <a:solidFill>
                  <a:schemeClr val="bg1"/>
                </a:solidFill>
              </a:rPr>
              <a:t> </a:t>
            </a:r>
            <a:r>
              <a:rPr lang="en-US" altLang="ru-RU" sz="1600" b="0">
                <a:solidFill>
                  <a:schemeClr val="bg1"/>
                </a:solidFill>
              </a:rPr>
              <a:t>Сокращение сроков исполнения заказов на</a:t>
            </a:r>
            <a:r>
              <a:rPr lang="en-US" altLang="ru-RU" sz="1600">
                <a:solidFill>
                  <a:schemeClr val="bg1"/>
                </a:solidFill>
              </a:rPr>
              <a:t> 23%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ru-RU" altLang="ru-RU" sz="1600">
                <a:solidFill>
                  <a:schemeClr val="bg1"/>
                </a:solidFill>
              </a:rPr>
              <a:t> </a:t>
            </a:r>
            <a:r>
              <a:rPr lang="en-US" altLang="ru-RU" sz="1600" b="0">
                <a:solidFill>
                  <a:schemeClr val="bg1"/>
                </a:solidFill>
              </a:rPr>
              <a:t>Сокращение операционных и административных расходов на</a:t>
            </a:r>
            <a:r>
              <a:rPr lang="en-US" altLang="ru-RU" sz="1600">
                <a:solidFill>
                  <a:schemeClr val="bg1"/>
                </a:solidFill>
              </a:rPr>
              <a:t> </a:t>
            </a:r>
            <a:r>
              <a:rPr lang="ru-RU" altLang="ru-RU" sz="1600">
                <a:solidFill>
                  <a:schemeClr val="bg1"/>
                </a:solidFill>
              </a:rPr>
              <a:t>1</a:t>
            </a:r>
            <a:r>
              <a:rPr lang="en-US" altLang="ru-RU" sz="1600">
                <a:solidFill>
                  <a:schemeClr val="bg1"/>
                </a:solidFill>
              </a:rPr>
              <a:t>6%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ru-RU" altLang="ru-RU" sz="1600">
                <a:solidFill>
                  <a:schemeClr val="bg1"/>
                </a:solidFill>
              </a:rPr>
              <a:t> </a:t>
            </a:r>
            <a:r>
              <a:rPr lang="en-US" altLang="ru-RU" sz="1600" b="0">
                <a:solidFill>
                  <a:schemeClr val="bg1"/>
                </a:solidFill>
              </a:rPr>
              <a:t>Рост прибыли на</a:t>
            </a:r>
            <a:r>
              <a:rPr lang="en-US" altLang="ru-RU" sz="1600">
                <a:solidFill>
                  <a:schemeClr val="bg1"/>
                </a:solidFill>
              </a:rPr>
              <a:t> 13%</a:t>
            </a:r>
          </a:p>
        </p:txBody>
      </p:sp>
    </p:spTree>
    <p:extLst>
      <p:ext uri="{BB962C8B-B14F-4D97-AF65-F5344CB8AC3E}">
        <p14:creationId xmlns:p14="http://schemas.microsoft.com/office/powerpoint/2010/main" val="3357245539"/>
      </p:ext>
    </p:extLst>
  </p:cSld>
  <p:clrMapOvr>
    <a:masterClrMapping/>
  </p:clrMapOvr>
  <p:transition advTm="6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Futura PT Demi"/>
        <a:ea typeface=""/>
        <a:cs typeface=""/>
      </a:majorFont>
      <a:minorFont>
        <a:latin typeface="Futura PT Dem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Futura PT Demi"/>
        <a:ea typeface=""/>
        <a:cs typeface=""/>
      </a:majorFont>
      <a:minorFont>
        <a:latin typeface="Futura PT Dem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Презентация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Презентация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Презентация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2584</Words>
  <Application>Microsoft Office PowerPoint</Application>
  <PresentationFormat>Экран (4:3)</PresentationFormat>
  <Paragraphs>392</Paragraphs>
  <Slides>72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72</vt:i4>
      </vt:variant>
    </vt:vector>
  </HeadingPairs>
  <TitlesOfParts>
    <vt:vector size="92" baseType="lpstr">
      <vt:lpstr>Futura PT Demi</vt:lpstr>
      <vt:lpstr>Wingdings</vt:lpstr>
      <vt:lpstr>Times New Roman Cyr</vt:lpstr>
      <vt:lpstr>Arial</vt:lpstr>
      <vt:lpstr>Calibri</vt:lpstr>
      <vt:lpstr>Times New Roman</vt:lpstr>
      <vt:lpstr>Тема Office</vt:lpstr>
      <vt:lpstr>3_Специальное оформление</vt:lpstr>
      <vt:lpstr>4_Специальное оформление</vt:lpstr>
      <vt:lpstr>Оформление по умолчанию</vt:lpstr>
      <vt:lpstr>1409_Шаблон</vt:lpstr>
      <vt:lpstr>2_Тема Office</vt:lpstr>
      <vt:lpstr>Презентация1</vt:lpstr>
      <vt:lpstr>1_Презентация1</vt:lpstr>
      <vt:lpstr>2_Презентация1</vt:lpstr>
      <vt:lpstr>1_1409_Шаблон</vt:lpstr>
      <vt:lpstr>5_1409_Шаблон</vt:lpstr>
      <vt:lpstr>6_1409_Шаблон</vt:lpstr>
      <vt:lpstr>1_Оформление по умолчанию</vt:lpstr>
      <vt:lpstr>Специальное оформление</vt:lpstr>
      <vt:lpstr>Презентация PowerPoint</vt:lpstr>
      <vt:lpstr>Презентация PowerPoint</vt:lpstr>
      <vt:lpstr>Технологии и инструменты платформы 1С:Предприятие</vt:lpstr>
      <vt:lpstr>Презентация PowerPoint</vt:lpstr>
      <vt:lpstr>Презентация PowerPoint</vt:lpstr>
      <vt:lpstr>Презентация PowerPoint</vt:lpstr>
      <vt:lpstr>Презентация PowerPoint</vt:lpstr>
      <vt:lpstr>Единая система для всех на базе 1С:ERP</vt:lpstr>
      <vt:lpstr>Экономический эффект</vt:lpstr>
      <vt:lpstr>Презентация PowerPoint</vt:lpstr>
      <vt:lpstr>1С на рынке ERP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проекта 1С:ERP   Ульяновский автомобильный завод,  Индустрия 4.0</vt:lpstr>
      <vt:lpstr>ERP – решение как основа для «Цифровизации» в промышленности</vt:lpstr>
      <vt:lpstr>Оптимизация производительности  1С:ERP</vt:lpstr>
      <vt:lpstr>Презентация PowerPoint</vt:lpstr>
      <vt:lpstr>Бета-версия «1С:ERP WE» - делокализованное прикладное решение «1С:ERP» </vt:lpstr>
      <vt:lpstr>1С:ERP для роста российского бизнеса и его продвижения на зарубежные рынки</vt:lpstr>
      <vt:lpstr>Презентация PowerPoint</vt:lpstr>
      <vt:lpstr>Презентация PowerPoint</vt:lpstr>
      <vt:lpstr>Переход с 1С:УПП на 1С:ERP – срок исполнения производственных заказов сокращен 2 раза </vt:lpstr>
      <vt:lpstr>Презентация PowerPoint</vt:lpstr>
      <vt:lpstr>1С:ERP для Индустрии 4.0</vt:lpstr>
      <vt:lpstr>1С:Академия ERP </vt:lpstr>
      <vt:lpstr>Развитие и «прямая обратная связь» от пользователей</vt:lpstr>
      <vt:lpstr>Развитие и «прямая обратная связь» от пользователей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1С:ERP</vt:lpstr>
      <vt:lpstr>Эффективное управление производством ?</vt:lpstr>
      <vt:lpstr>Эффективное управление производством ?</vt:lpstr>
      <vt:lpstr>Эффективное управление производством ?</vt:lpstr>
      <vt:lpstr>Презентация PowerPoint</vt:lpstr>
      <vt:lpstr>Три уровня эффективного управления производством в «1С:ERP» – от долгосрочного плана к заданию на день</vt:lpstr>
      <vt:lpstr>Три уровня эффективного управления производством в «1С:ERP» – от долгосрочного плана к заданию на день</vt:lpstr>
      <vt:lpstr>Три уровня эффективного управления производством в «1С:ERP» – от долгосрочного плана к заданию на день</vt:lpstr>
      <vt:lpstr>Три уровня эффективного управления производством в «1С:ERP» – от долгосрочного плана к заданию на день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none</dc:creator>
  <cp:lastModifiedBy>Кислов Алексей</cp:lastModifiedBy>
  <cp:revision>156</cp:revision>
  <dcterms:created xsi:type="dcterms:W3CDTF">2019-06-11T05:46:23Z</dcterms:created>
  <dcterms:modified xsi:type="dcterms:W3CDTF">2023-01-18T15:20:08Z</dcterms:modified>
</cp:coreProperties>
</file>